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D7C"/>
    <a:srgbClr val="E7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>
            <a:extLst>
              <a:ext uri="{FF2B5EF4-FFF2-40B4-BE49-F238E27FC236}">
                <a16:creationId xmlns:a16="http://schemas.microsoft.com/office/drawing/2014/main" id="{DC62DEB9-1ECC-C3B9-A695-DD43001925A4}"/>
              </a:ext>
            </a:extLst>
          </p:cNvPr>
          <p:cNvSpPr/>
          <p:nvPr/>
        </p:nvSpPr>
        <p:spPr>
          <a:xfrm>
            <a:off x="2719692" y="2954730"/>
            <a:ext cx="3862537" cy="5615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850594ED-182D-8269-7A39-18AB7E49CFEF}"/>
              </a:ext>
            </a:extLst>
          </p:cNvPr>
          <p:cNvSpPr/>
          <p:nvPr/>
        </p:nvSpPr>
        <p:spPr>
          <a:xfrm>
            <a:off x="336000" y="3162170"/>
            <a:ext cx="1992758" cy="35415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aardwarmte</a:t>
            </a: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12" y="169441"/>
            <a:ext cx="11541388" cy="1325563"/>
          </a:xfrm>
        </p:spPr>
        <p:txBody>
          <a:bodyPr/>
          <a:lstStyle/>
          <a:p>
            <a:r>
              <a:rPr lang="nl-NL" dirty="0"/>
              <a:t>Wat betekent het als je woning wordt aangesloten op een warmtenet met aardwarmte?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9000AAF-E366-4CDA-0147-1CC50303636F}"/>
              </a:ext>
            </a:extLst>
          </p:cNvPr>
          <p:cNvSpPr/>
          <p:nvPr/>
        </p:nvSpPr>
        <p:spPr>
          <a:xfrm>
            <a:off x="336000" y="1592204"/>
            <a:ext cx="1992758" cy="1628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BC69B31-6092-6C0B-37A5-0ACF8E1E8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806" y="2207844"/>
            <a:ext cx="1854951" cy="1184011"/>
          </a:xfrm>
          <a:prstGeom prst="rect">
            <a:avLst/>
          </a:prstGeom>
        </p:spPr>
      </p:pic>
      <p:sp>
        <p:nvSpPr>
          <p:cNvPr id="7" name="Rectangle 23">
            <a:extLst>
              <a:ext uri="{FF2B5EF4-FFF2-40B4-BE49-F238E27FC236}">
                <a16:creationId xmlns:a16="http://schemas.microsoft.com/office/drawing/2014/main" id="{1955A39E-37A0-F7C4-94D0-0843C49306BA}"/>
              </a:ext>
            </a:extLst>
          </p:cNvPr>
          <p:cNvSpPr/>
          <p:nvPr/>
        </p:nvSpPr>
        <p:spPr>
          <a:xfrm>
            <a:off x="2719692" y="1592205"/>
            <a:ext cx="3862537" cy="13625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62E370C-56EC-AF8F-81D7-08967CC5FE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021"/>
          <a:stretch/>
        </p:blipFill>
        <p:spPr>
          <a:xfrm>
            <a:off x="2730569" y="1828889"/>
            <a:ext cx="3672113" cy="1594208"/>
          </a:xfrm>
          <a:prstGeom prst="rect">
            <a:avLst/>
          </a:prstGeom>
        </p:spPr>
      </p:pic>
      <p:sp>
        <p:nvSpPr>
          <p:cNvPr id="13" name="Rectangle 16">
            <a:extLst>
              <a:ext uri="{FF2B5EF4-FFF2-40B4-BE49-F238E27FC236}">
                <a16:creationId xmlns:a16="http://schemas.microsoft.com/office/drawing/2014/main" id="{51B8F4AF-E6B5-256C-E242-2075EA4458E4}"/>
              </a:ext>
            </a:extLst>
          </p:cNvPr>
          <p:cNvSpPr/>
          <p:nvPr/>
        </p:nvSpPr>
        <p:spPr>
          <a:xfrm>
            <a:off x="6973164" y="1592204"/>
            <a:ext cx="4880954" cy="4398992"/>
          </a:xfrm>
          <a:prstGeom prst="rect">
            <a:avLst/>
          </a:prstGeom>
          <a:solidFill>
            <a:srgbClr val="2A8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6000" rIns="144000" rtlCol="0" anchor="ctr"/>
          <a:lstStyle/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Na de aansluiting op het warmtenet verdwijnt de cv-ketel uit het gebouw.</a:t>
            </a:r>
          </a:p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Binnenshuis wordt een afleverset geplaatst.</a:t>
            </a: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Aan radiatoren, vloerverwarming of temperatuurregeling verandert niets. </a:t>
            </a: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endParaRPr lang="nl-NL" sz="1400" dirty="0">
              <a:solidFill>
                <a:schemeClr val="bg1"/>
              </a:solidFill>
              <a:latin typeface="Rockwell Nova Light" panose="02060303020205020403" pitchFamily="18" charset="0"/>
            </a:endParaRPr>
          </a:p>
          <a:p>
            <a:b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</a:br>
            <a:r>
              <a:rPr lang="nl-NL" sz="1400" dirty="0">
                <a:solidFill>
                  <a:schemeClr val="bg1"/>
                </a:solidFill>
                <a:latin typeface="Rockwell Nova Light" panose="02060303020205020403" pitchFamily="18" charset="0"/>
              </a:rPr>
              <a:t>Of extra isoleren nodig is, hangt af van het type gebouw en de staat van onderhoud. Isolatie kan wel bijdragen aan verlaging van de energierekening.</a:t>
            </a:r>
          </a:p>
          <a:p>
            <a:endParaRPr lang="nl-NL" sz="1400" dirty="0">
              <a:solidFill>
                <a:schemeClr val="bg1"/>
              </a:solidFill>
              <a:latin typeface="Rockwell Nova" panose="02060503020205020403" pitchFamily="18" charset="0"/>
            </a:endParaRPr>
          </a:p>
          <a:p>
            <a:endParaRPr lang="en-NL" sz="1600" dirty="0">
              <a:solidFill>
                <a:schemeClr val="bg1"/>
              </a:solidFill>
            </a:endParaRPr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172319EE-7BFC-E09D-876D-2B7680EB20F6}"/>
              </a:ext>
            </a:extLst>
          </p:cNvPr>
          <p:cNvSpPr/>
          <p:nvPr/>
        </p:nvSpPr>
        <p:spPr>
          <a:xfrm>
            <a:off x="7090229" y="1711593"/>
            <a:ext cx="805542" cy="80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E90FDADA-A6C3-1712-26D3-2A920C94EC0B}"/>
              </a:ext>
            </a:extLst>
          </p:cNvPr>
          <p:cNvSpPr/>
          <p:nvPr/>
        </p:nvSpPr>
        <p:spPr>
          <a:xfrm>
            <a:off x="7074948" y="3162170"/>
            <a:ext cx="805542" cy="80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AFC272ED-1AFC-1D18-A83B-4FAE08304076}"/>
              </a:ext>
            </a:extLst>
          </p:cNvPr>
          <p:cNvSpPr/>
          <p:nvPr/>
        </p:nvSpPr>
        <p:spPr>
          <a:xfrm>
            <a:off x="7074948" y="4653163"/>
            <a:ext cx="805542" cy="805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43FAFF0-F52E-574D-D44D-E0BB160083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59316" y="1737967"/>
            <a:ext cx="405484" cy="738561"/>
          </a:xfrm>
          <a:prstGeom prst="rect">
            <a:avLst/>
          </a:prstGeom>
        </p:spPr>
      </p:pic>
      <p:sp>
        <p:nvSpPr>
          <p:cNvPr id="27" name="Cross 32">
            <a:extLst>
              <a:ext uri="{FF2B5EF4-FFF2-40B4-BE49-F238E27FC236}">
                <a16:creationId xmlns:a16="http://schemas.microsoft.com/office/drawing/2014/main" id="{C4B3A083-620E-3AAD-CBD4-4FECBC93FFA6}"/>
              </a:ext>
            </a:extLst>
          </p:cNvPr>
          <p:cNvSpPr/>
          <p:nvPr/>
        </p:nvSpPr>
        <p:spPr>
          <a:xfrm rot="2700000">
            <a:off x="7624076" y="1752502"/>
            <a:ext cx="212420" cy="212420"/>
          </a:xfrm>
          <a:prstGeom prst="plus">
            <a:avLst>
              <a:gd name="adj" fmla="val 37297"/>
            </a:avLst>
          </a:prstGeom>
          <a:solidFill>
            <a:srgbClr val="C00000"/>
          </a:solidFill>
          <a:ln>
            <a:solidFill>
              <a:srgbClr val="2A8D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BAC9678C-9E94-7C95-0508-33B4D4CEE3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90229" y="3433904"/>
            <a:ext cx="685800" cy="419100"/>
          </a:xfrm>
          <a:prstGeom prst="rect">
            <a:avLst/>
          </a:prstGeom>
        </p:spPr>
      </p:pic>
      <p:sp>
        <p:nvSpPr>
          <p:cNvPr id="29" name="Freeform 35">
            <a:extLst>
              <a:ext uri="{FF2B5EF4-FFF2-40B4-BE49-F238E27FC236}">
                <a16:creationId xmlns:a16="http://schemas.microsoft.com/office/drawing/2014/main" id="{069ECCB6-277F-9A13-CCD3-89E0495CF11B}"/>
              </a:ext>
            </a:extLst>
          </p:cNvPr>
          <p:cNvSpPr/>
          <p:nvPr/>
        </p:nvSpPr>
        <p:spPr>
          <a:xfrm>
            <a:off x="7614250" y="3191594"/>
            <a:ext cx="161779" cy="136376"/>
          </a:xfrm>
          <a:custGeom>
            <a:avLst/>
            <a:gdLst>
              <a:gd name="connsiteX0" fmla="*/ 0 w 161779"/>
              <a:gd name="connsiteY0" fmla="*/ 77373 h 172329"/>
              <a:gd name="connsiteX1" fmla="*/ 59788 w 161779"/>
              <a:gd name="connsiteY1" fmla="*/ 172329 h 172329"/>
              <a:gd name="connsiteX2" fmla="*/ 161779 w 161779"/>
              <a:gd name="connsiteY2" fmla="*/ 0 h 17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79" h="172329">
                <a:moveTo>
                  <a:pt x="0" y="77373"/>
                </a:moveTo>
                <a:lnTo>
                  <a:pt x="59788" y="172329"/>
                </a:lnTo>
                <a:lnTo>
                  <a:pt x="161779" y="0"/>
                </a:lnTo>
              </a:path>
            </a:pathLst>
          </a:custGeom>
          <a:noFill/>
          <a:ln w="41275">
            <a:solidFill>
              <a:srgbClr val="2A8D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DDA29324-8EC6-0BE8-4C70-B93A38BA78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67070" y="4730004"/>
            <a:ext cx="651859" cy="651859"/>
          </a:xfrm>
          <a:prstGeom prst="rect">
            <a:avLst/>
          </a:prstGeom>
        </p:spPr>
      </p:pic>
      <p:sp>
        <p:nvSpPr>
          <p:cNvPr id="33" name="TextBox 6">
            <a:extLst>
              <a:ext uri="{FF2B5EF4-FFF2-40B4-BE49-F238E27FC236}">
                <a16:creationId xmlns:a16="http://schemas.microsoft.com/office/drawing/2014/main" id="{0E45932F-1A80-26E5-0A4A-ABFC0B174B7B}"/>
              </a:ext>
            </a:extLst>
          </p:cNvPr>
          <p:cNvSpPr txBox="1"/>
          <p:nvPr/>
        </p:nvSpPr>
        <p:spPr>
          <a:xfrm>
            <a:off x="348758" y="3637755"/>
            <a:ext cx="1980000" cy="1938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1400" dirty="0">
                <a:solidFill>
                  <a:srgbClr val="E74333"/>
                </a:solidFill>
                <a:latin typeface="Bahnschrift SemiBold" panose="020B0502040204020203" pitchFamily="34" charset="0"/>
              </a:rPr>
              <a:t>Aardwarmte-installatie</a:t>
            </a: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407FC0F8-FD3E-AAF2-6C47-8E63708DB3E1}"/>
              </a:ext>
            </a:extLst>
          </p:cNvPr>
          <p:cNvSpPr txBox="1"/>
          <p:nvPr/>
        </p:nvSpPr>
        <p:spPr>
          <a:xfrm>
            <a:off x="2730569" y="3637755"/>
            <a:ext cx="1980000" cy="1938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1400" dirty="0">
                <a:solidFill>
                  <a:srgbClr val="E74333"/>
                </a:solidFill>
                <a:latin typeface="Bahnschrift SemiBold" panose="020B0502040204020203" pitchFamily="34" charset="0"/>
              </a:rPr>
              <a:t>Warmtenet</a:t>
            </a:r>
            <a:r>
              <a:rPr lang="nl-NL" sz="1400" dirty="0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B8918EE8-32C8-ADCD-CA8B-06E2B23E825D}"/>
              </a:ext>
            </a:extLst>
          </p:cNvPr>
          <p:cNvSpPr txBox="1"/>
          <p:nvPr/>
        </p:nvSpPr>
        <p:spPr>
          <a:xfrm>
            <a:off x="-1" y="4418175"/>
            <a:ext cx="2926561" cy="1573021"/>
          </a:xfrm>
          <a:prstGeom prst="rect">
            <a:avLst/>
          </a:prstGeom>
          <a:solidFill>
            <a:srgbClr val="2A8D7C"/>
          </a:solidFill>
        </p:spPr>
        <p:txBody>
          <a:bodyPr wrap="square" lIns="324000" tIns="72000" rIns="72000" bIns="72000">
            <a:no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Rockwell Nova Light" panose="02060303020205020403" pitchFamily="18" charset="0"/>
                <a:cs typeface="Arial" panose="020B0604020202020204" pitchFamily="34" charset="0"/>
              </a:rPr>
              <a:t>Kosten:</a:t>
            </a:r>
          </a:p>
          <a:p>
            <a:r>
              <a:rPr lang="nl-NL" dirty="0">
                <a:solidFill>
                  <a:schemeClr val="bg1"/>
                </a:solidFill>
                <a:latin typeface="Rockwell Nova Light" panose="02060303020205020403" pitchFamily="18" charset="0"/>
              </a:rPr>
              <a:t>voor de gebruiker gelijk of lager dan </a:t>
            </a:r>
            <a:br>
              <a:rPr lang="nl-NL" dirty="0">
                <a:solidFill>
                  <a:schemeClr val="bg1"/>
                </a:solidFill>
                <a:latin typeface="Rockwell Nova Light" panose="02060303020205020403" pitchFamily="18" charset="0"/>
              </a:rPr>
            </a:br>
            <a:r>
              <a:rPr lang="nl-NL" dirty="0">
                <a:solidFill>
                  <a:schemeClr val="bg1"/>
                </a:solidFill>
                <a:latin typeface="Rockwell Nova Light" panose="02060303020205020403" pitchFamily="18" charset="0"/>
              </a:rPr>
              <a:t>verwarming met aardgas</a:t>
            </a:r>
            <a:endParaRPr lang="nl-NL" b="1" dirty="0">
              <a:solidFill>
                <a:schemeClr val="bg1"/>
              </a:solidFill>
              <a:latin typeface="Rockwell Nova Light" panose="02060303020205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116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12" ma:contentTypeDescription="Een nieuw document maken." ma:contentTypeScope="" ma:versionID="7a901eeb3927a08d95899a0482d9cc3b">
  <xsd:schema xmlns:xsd="http://www.w3.org/2001/XMLSchema" xmlns:xs="http://www.w3.org/2001/XMLSchema" xmlns:p="http://schemas.microsoft.com/office/2006/metadata/properties" xmlns:ns2="072e8ac7-e64a-4aa3-b394-7e2aa2a7114a" xmlns:ns3="0ec08b81-510f-4c8f-9f3d-3c1e910920ae" targetNamespace="http://schemas.microsoft.com/office/2006/metadata/properties" ma:root="true" ma:fieldsID="9b3bc0e5def601326ed7b99b68b1f049" ns2:_="" ns3:_="">
    <xsd:import namespace="072e8ac7-e64a-4aa3-b394-7e2aa2a7114a"/>
    <xsd:import namespace="0ec08b81-510f-4c8f-9f3d-3c1e91092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e8ac7-e64a-4aa3-b394-7e2aa2a71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47fd055c-1720-4c5e-b2b2-5a45d4575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08b81-510f-4c8f-9f3d-3c1e910920a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b98e962-d894-4af1-938b-2ed4ac87558f}" ma:internalName="TaxCatchAll" ma:showField="CatchAllData" ma:web="0ec08b81-510f-4c8f-9f3d-3c1e91092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2e8ac7-e64a-4aa3-b394-7e2aa2a7114a">
      <Terms xmlns="http://schemas.microsoft.com/office/infopath/2007/PartnerControls"/>
    </lcf76f155ced4ddcb4097134ff3c332f>
    <TaxCatchAll xmlns="0ec08b81-510f-4c8f-9f3d-3c1e910920ae" xsi:nil="true"/>
  </documentManagement>
</p:properties>
</file>

<file path=customXml/itemProps1.xml><?xml version="1.0" encoding="utf-8"?>
<ds:datastoreItem xmlns:ds="http://schemas.openxmlformats.org/officeDocument/2006/customXml" ds:itemID="{7BB654B3-E516-47B0-82B5-12183FEC10C5}"/>
</file>

<file path=customXml/itemProps2.xml><?xml version="1.0" encoding="utf-8"?>
<ds:datastoreItem xmlns:ds="http://schemas.openxmlformats.org/officeDocument/2006/customXml" ds:itemID="{9CFB1207-150D-4FE7-81B5-83416A575DDE}"/>
</file>

<file path=customXml/itemProps3.xml><?xml version="1.0" encoding="utf-8"?>
<ds:datastoreItem xmlns:ds="http://schemas.openxmlformats.org/officeDocument/2006/customXml" ds:itemID="{B5AB9570-6725-41FA-8360-0AC6254661E9}"/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87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Bahnschrift SemiBold</vt:lpstr>
      <vt:lpstr>Calibri</vt:lpstr>
      <vt:lpstr>Calibri Light</vt:lpstr>
      <vt:lpstr>Rockwell Nova</vt:lpstr>
      <vt:lpstr>Rockwell Nova Light</vt:lpstr>
      <vt:lpstr>Wingdings</vt:lpstr>
      <vt:lpstr>Kantoorthema</vt:lpstr>
      <vt:lpstr>Wat betekent het als je woning wordt aangesloten op een warmtenet met aardwarmte?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 Aal</cp:lastModifiedBy>
  <cp:revision>7</cp:revision>
  <dcterms:created xsi:type="dcterms:W3CDTF">2023-06-13T07:54:38Z</dcterms:created>
  <dcterms:modified xsi:type="dcterms:W3CDTF">2023-07-20T15:04:46Z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1412400</vt:r8>
  </property>
  <property fmtid="{D5CDD505-2E9C-101B-9397-08002B2CF9AE}" pid="4" name="MediaServiceImageTags">
    <vt:lpwstr/>
  </property>
</Properties>
</file>