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4333"/>
    <a:srgbClr val="9E271F"/>
    <a:srgbClr val="2A8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6811A-5EDA-1472-55E8-1F90E5055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36443D-6CAD-AA6C-8462-7B06C4B7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B810F-BA61-4ACC-9819-424C2281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55EEAE-9B9F-A4E6-4762-238269A0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DE652-D20E-F8C7-4CBA-C669B332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9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7991E-B701-3230-810F-E4412CB2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21B609-5B60-65C4-DD34-0D2C588B2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2207D-16FE-4BBA-79DC-DE708B76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6830FF-AFF6-DC3F-EF71-29283F2A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EBD02-CD76-0BBC-A2BD-438C11EF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16A6A0C-81D8-BB51-30B8-78FD607AB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08E4BD-412A-4E17-1C40-A10418D4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E3AECE-E8BB-853F-A91F-F93EDD6D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C657C-E9A7-6285-A18A-922B5744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70110C-ACD6-7107-464C-0BF3B07E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6DAA7-7F7E-B8D5-5F5C-7BE19CED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DD0CC8-CCBB-B614-158A-60D366CA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>
                <a:latin typeface="Bahnschrift SemiBold" panose="020B050204020402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4F4F3-4A0A-6E2B-4E42-63A701EC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99E8AB-9694-A9E0-FE81-F3FEFD68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FDBA6CC-ED68-0ACC-8D7A-30CC825B67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121" y="6240192"/>
            <a:ext cx="2126289" cy="6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DB2F6-AE51-F450-B95B-B894807A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F04D61-BEDC-86E6-99B5-D1B1A3A2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ECE18-7E9D-31E7-B18E-F74257C9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911779-0141-AB4D-3826-A2DA9E52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DFC070-62F4-FC80-B7F6-CD8FC394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44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B867C-BB6C-58FA-D2D7-70916B62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4D1A5-E3F8-7F04-19C4-99A61D2C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7CF503-585A-79D9-73B8-3F648855D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562B83-6771-0AB2-22D1-74EE0AC6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5C631B-22D1-098B-BD3F-B49FC48D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52910A-D18C-A579-347F-25953B12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55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B3DD7-1A0A-DD5E-27DA-54533ECE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26F48-5111-E046-326E-4F3F33721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2A4085-E871-9AEE-5B63-0EAFD8A2A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5949146-339E-A503-1F42-332A93FB8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B75D1D-3E5A-C91F-8AA1-C1F076ABC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15BFCD-2EEE-46E7-8E73-BF52CB65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309A69-0477-8C7E-0683-F4F43040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E79E87-209F-AC64-8416-13AABD32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3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51E19-FFD1-1F63-5468-1B14C076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0D37F1-4F60-242D-974A-EAB47C68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B8F572-9701-3832-EB0E-9FF95CF5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8CB5B3-12BF-FF1E-ECD5-B4A6F98F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1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C1D920-A6B3-EB49-C2B1-8074D791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D5793F-AA69-17B6-B718-577B4F1A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697C8C-9ED8-2679-C77E-99F93A0F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04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3CD7D-56C8-97A7-CC0F-CCAC8024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2156A8-EC77-9C6D-327D-1FC00E4B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CB7D22-8CA7-C273-59BE-4FB1E3D45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A3C7CA-6D6E-8838-AD4E-A14E4505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5866B5-1DF7-A5B5-A1B8-0F5AD844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DBAB8B-0EF8-14B6-604F-014322E9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A3E09-E39F-EF82-E1E2-5BD770B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B2B632-126C-D9BD-D5A2-8F23B5F1C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AD08A2-19D7-3CF5-44D2-62F060A2B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9A6F6-A317-566A-1962-558B8A12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3C0F91-D704-0E6B-7F0E-EEDED6AD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6D19EC-2BD5-96F0-BF5E-58E56837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7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295B65-0D7E-A28A-3E16-133D6D69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C128A9-D3C8-06C9-B208-56DE4497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F6C19C-B45C-8D70-9387-021B69E77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244E-A0B8-49D1-843F-886A6C6DDD23}" type="datetimeFigureOut">
              <a:rPr lang="nl-NL" smtClean="0"/>
              <a:t>24-7-2023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2D5523-0246-B92D-B6DB-644FD3DAC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3AA96C-9EA1-65E9-72DC-3B91F9A90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1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ardwarmte">
            <a:extLst>
              <a:ext uri="{FF2B5EF4-FFF2-40B4-BE49-F238E27FC236}">
                <a16:creationId xmlns:a16="http://schemas.microsoft.com/office/drawing/2014/main" id="{71B102CB-A0A2-C9BC-C7B3-122AC2586C4F}"/>
              </a:ext>
            </a:extLst>
          </p:cNvPr>
          <p:cNvSpPr txBox="1"/>
          <p:nvPr/>
        </p:nvSpPr>
        <p:spPr>
          <a:xfrm>
            <a:off x="1198848" y="4111627"/>
            <a:ext cx="56265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nl-NL" sz="800" spc="0" baseline="0" dirty="0">
                <a:ln/>
                <a:solidFill>
                  <a:srgbClr val="FFFFFF"/>
                </a:solidFill>
                <a:latin typeface="+mj-lt"/>
                <a:sym typeface="Museo Sans"/>
                <a:rtl val="0"/>
              </a:rPr>
              <a:t>aardwarmte</a:t>
            </a:r>
          </a:p>
        </p:txBody>
      </p:sp>
      <p:sp>
        <p:nvSpPr>
          <p:cNvPr id="78" name="Titel 1">
            <a:extLst>
              <a:ext uri="{FF2B5EF4-FFF2-40B4-BE49-F238E27FC236}">
                <a16:creationId xmlns:a16="http://schemas.microsoft.com/office/drawing/2014/main" id="{CA81F09E-B6A1-8A93-7724-1A295A1E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96" y="30955"/>
            <a:ext cx="11541388" cy="1325563"/>
          </a:xfrm>
        </p:spPr>
        <p:txBody>
          <a:bodyPr/>
          <a:lstStyle/>
          <a:p>
            <a:r>
              <a:rPr lang="nl-NL" dirty="0"/>
              <a:t>Wat betekent het als een aardwarmteproject </a:t>
            </a:r>
            <a:br>
              <a:rPr lang="nl-NL" dirty="0"/>
            </a:br>
            <a:r>
              <a:rPr lang="nl-NL" dirty="0"/>
              <a:t>in de buurt komt?</a:t>
            </a: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51B8F4AF-E6B5-256C-E242-2075EA4458E4}"/>
              </a:ext>
            </a:extLst>
          </p:cNvPr>
          <p:cNvSpPr/>
          <p:nvPr/>
        </p:nvSpPr>
        <p:spPr>
          <a:xfrm>
            <a:off x="-1" y="1616655"/>
            <a:ext cx="4179001" cy="4623888"/>
          </a:xfrm>
          <a:prstGeom prst="rect">
            <a:avLst/>
          </a:prstGeom>
          <a:solidFill>
            <a:srgbClr val="2A8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6000" rIns="144000" rtlCol="0" anchor="ctr"/>
          <a:lstStyle/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r>
              <a:rPr lang="nl-NL" sz="1400" dirty="0">
                <a:solidFill>
                  <a:schemeClr val="bg1"/>
                </a:solidFill>
                <a:latin typeface="Rockwell Nova Light" panose="02060303020205020403" pitchFamily="18" charset="0"/>
              </a:rPr>
              <a:t>Aardwarmte is een duurzame bron van verwarmen. Bij aardwarmte komt nauwelijks CO2 of fijnstof vrij. </a:t>
            </a: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r>
              <a:rPr lang="nl-NL" sz="1400" dirty="0">
                <a:solidFill>
                  <a:schemeClr val="bg1"/>
                </a:solidFill>
                <a:latin typeface="Rockwell Nova Light" panose="02060303020205020403" pitchFamily="18" charset="0"/>
              </a:rPr>
              <a:t>Aardwarmte is niet afhankelijk van weer, wind of seizoen. </a:t>
            </a: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r>
              <a:rPr lang="nl-NL" sz="1400" dirty="0">
                <a:solidFill>
                  <a:schemeClr val="bg1"/>
                </a:solidFill>
                <a:latin typeface="Rockwell Nova Light" panose="02060303020205020403" pitchFamily="18" charset="0"/>
              </a:rPr>
              <a:t>Aardwarmte is een van de goedkopere alternatieve energiebronnen voor aardgas.</a:t>
            </a:r>
            <a:endParaRPr lang="nl-NL" sz="1400" dirty="0">
              <a:solidFill>
                <a:schemeClr val="bg1"/>
              </a:solidFill>
              <a:latin typeface="Rockwell Nova" panose="02060503020205020403" pitchFamily="18" charset="0"/>
            </a:endParaRPr>
          </a:p>
          <a:p>
            <a:endParaRPr lang="en-NL" sz="1600" dirty="0">
              <a:solidFill>
                <a:schemeClr val="bg1"/>
              </a:solidFill>
            </a:endParaRPr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172319EE-7BFC-E09D-876D-2B7680EB20F6}"/>
              </a:ext>
            </a:extLst>
          </p:cNvPr>
          <p:cNvSpPr/>
          <p:nvPr/>
        </p:nvSpPr>
        <p:spPr>
          <a:xfrm>
            <a:off x="7090229" y="1711593"/>
            <a:ext cx="805542" cy="80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AFC272ED-1AFC-1D18-A83B-4FAE08304076}"/>
              </a:ext>
            </a:extLst>
          </p:cNvPr>
          <p:cNvSpPr/>
          <p:nvPr/>
        </p:nvSpPr>
        <p:spPr>
          <a:xfrm>
            <a:off x="7074948" y="4653163"/>
            <a:ext cx="805542" cy="80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7439D278-C49B-6BAC-813A-B8AC3AFCF835}"/>
              </a:ext>
            </a:extLst>
          </p:cNvPr>
          <p:cNvSpPr/>
          <p:nvPr/>
        </p:nvSpPr>
        <p:spPr>
          <a:xfrm>
            <a:off x="4254600" y="1607805"/>
            <a:ext cx="7950001" cy="4621351"/>
          </a:xfrm>
          <a:prstGeom prst="rect">
            <a:avLst/>
          </a:prstGeom>
          <a:solidFill>
            <a:srgbClr val="E74333">
              <a:alpha val="8953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id="{AFBD3B42-7311-DF51-BFA8-673C1FA6CBB6}"/>
              </a:ext>
            </a:extLst>
          </p:cNvPr>
          <p:cNvSpPr txBox="1"/>
          <p:nvPr/>
        </p:nvSpPr>
        <p:spPr>
          <a:xfrm>
            <a:off x="6523676" y="2022617"/>
            <a:ext cx="1440000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3" algn="ctr"/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Tijdens de </a:t>
            </a:r>
            <a:b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voorbereiding</a:t>
            </a:r>
            <a:b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nl-NL" sz="1100" dirty="0">
                <a:solidFill>
                  <a:schemeClr val="bg1"/>
                </a:solidFill>
              </a:rPr>
              <a:t>(enkele weken)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8EF676C9-98F4-505E-D2B1-7EDE0A9A7F68}"/>
              </a:ext>
            </a:extLst>
          </p:cNvPr>
          <p:cNvSpPr txBox="1"/>
          <p:nvPr/>
        </p:nvSpPr>
        <p:spPr>
          <a:xfrm>
            <a:off x="4577515" y="2022617"/>
            <a:ext cx="1440000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3" algn="ctr"/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Tijdens </a:t>
            </a:r>
            <a:b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seismisch onderzoek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3F8A72B2-2E4E-30FB-CEFD-F12072AFD627}"/>
              </a:ext>
            </a:extLst>
          </p:cNvPr>
          <p:cNvSpPr txBox="1"/>
          <p:nvPr/>
        </p:nvSpPr>
        <p:spPr>
          <a:xfrm>
            <a:off x="8229601" y="2022617"/>
            <a:ext cx="1928812" cy="6001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3" algn="ctr"/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Tijdens</a:t>
            </a:r>
            <a:b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het boren</a:t>
            </a:r>
          </a:p>
          <a:p>
            <a:pPr marL="0" lvl="3" algn="ctr"/>
            <a:r>
              <a:rPr lang="nl-NL" sz="1100" dirty="0">
                <a:solidFill>
                  <a:schemeClr val="bg1"/>
                </a:solidFill>
              </a:rPr>
              <a:t>(3-6 maanden/24 u per dag)</a:t>
            </a:r>
            <a:endParaRPr lang="nl-NL" sz="14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C88F4E3B-4AF8-3183-3BE7-D928263C87E2}"/>
              </a:ext>
            </a:extLst>
          </p:cNvPr>
          <p:cNvSpPr txBox="1"/>
          <p:nvPr/>
        </p:nvSpPr>
        <p:spPr>
          <a:xfrm>
            <a:off x="10415998" y="2022617"/>
            <a:ext cx="1440000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3" algn="ctr"/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Tijdens </a:t>
            </a:r>
            <a:b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de aardwarmte-</a:t>
            </a:r>
            <a:b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Bahnschrift" panose="020B0502040204020203" pitchFamily="34" charset="0"/>
              </a:rPr>
              <a:t>winning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195F04BE-33DB-0D16-E783-E10BA9BE14B3}"/>
              </a:ext>
            </a:extLst>
          </p:cNvPr>
          <p:cNvSpPr/>
          <p:nvPr/>
        </p:nvSpPr>
        <p:spPr>
          <a:xfrm>
            <a:off x="4485866" y="2790600"/>
            <a:ext cx="1728000" cy="3373663"/>
          </a:xfrm>
          <a:prstGeom prst="rect">
            <a:avLst/>
          </a:prstGeom>
          <a:solidFill>
            <a:srgbClr val="9E271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DF7565A-126F-12F3-99D3-BE2CA9C11444}"/>
              </a:ext>
            </a:extLst>
          </p:cNvPr>
          <p:cNvSpPr/>
          <p:nvPr/>
        </p:nvSpPr>
        <p:spPr>
          <a:xfrm>
            <a:off x="6427395" y="2790600"/>
            <a:ext cx="1728000" cy="3373663"/>
          </a:xfrm>
          <a:prstGeom prst="rect">
            <a:avLst/>
          </a:prstGeom>
          <a:solidFill>
            <a:srgbClr val="9E271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D055A715-95D1-B0CA-17AA-5E491C7D193D}"/>
              </a:ext>
            </a:extLst>
          </p:cNvPr>
          <p:cNvSpPr/>
          <p:nvPr/>
        </p:nvSpPr>
        <p:spPr>
          <a:xfrm>
            <a:off x="8381188" y="2790600"/>
            <a:ext cx="1728000" cy="3373663"/>
          </a:xfrm>
          <a:prstGeom prst="rect">
            <a:avLst/>
          </a:prstGeom>
          <a:solidFill>
            <a:srgbClr val="9E271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tangle 27">
            <a:extLst>
              <a:ext uri="{FF2B5EF4-FFF2-40B4-BE49-F238E27FC236}">
                <a16:creationId xmlns:a16="http://schemas.microsoft.com/office/drawing/2014/main" id="{56C0504F-6284-CA4E-0216-90D52D48CF98}"/>
              </a:ext>
            </a:extLst>
          </p:cNvPr>
          <p:cNvSpPr/>
          <p:nvPr/>
        </p:nvSpPr>
        <p:spPr>
          <a:xfrm>
            <a:off x="10322718" y="2790600"/>
            <a:ext cx="1728000" cy="3373663"/>
          </a:xfrm>
          <a:prstGeom prst="rect">
            <a:avLst/>
          </a:prstGeom>
          <a:solidFill>
            <a:srgbClr val="9E271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64170512-BD78-466A-B010-8AE186505E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782" t="-7187" r="-3044" b="-7129"/>
          <a:stretch/>
        </p:blipFill>
        <p:spPr>
          <a:xfrm>
            <a:off x="4972764" y="3362856"/>
            <a:ext cx="792955" cy="450055"/>
          </a:xfrm>
          <a:prstGeom prst="rect">
            <a:avLst/>
          </a:prstGeom>
        </p:spPr>
      </p:pic>
      <p:sp>
        <p:nvSpPr>
          <p:cNvPr id="19" name="TextBox 31">
            <a:extLst>
              <a:ext uri="{FF2B5EF4-FFF2-40B4-BE49-F238E27FC236}">
                <a16:creationId xmlns:a16="http://schemas.microsoft.com/office/drawing/2014/main" id="{A262BB18-65F1-91CA-1BEF-CF97631132C6}"/>
              </a:ext>
            </a:extLst>
          </p:cNvPr>
          <p:cNvSpPr txBox="1"/>
          <p:nvPr/>
        </p:nvSpPr>
        <p:spPr>
          <a:xfrm>
            <a:off x="4498129" y="4400825"/>
            <a:ext cx="1654361" cy="507831"/>
          </a:xfrm>
          <a:prstGeom prst="rect">
            <a:avLst/>
          </a:prstGeom>
          <a:solidFill>
            <a:srgbClr val="9E271F"/>
          </a:solidFill>
        </p:spPr>
        <p:txBody>
          <a:bodyPr wrap="square" lIns="36000" tIns="0" rIns="36000" bIns="0">
            <a:spAutoFit/>
          </a:bodyPr>
          <a:lstStyle/>
          <a:p>
            <a:pPr algn="ctr"/>
            <a:r>
              <a:rPr lang="nl-NL" sz="11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geluidsgolven </a:t>
            </a:r>
            <a:r>
              <a:rPr lang="nl-NL" sz="1100" dirty="0">
                <a:solidFill>
                  <a:schemeClr val="bg1"/>
                </a:solidFill>
              </a:rPr>
              <a:t>zijn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als trillingen voelbaar</a:t>
            </a:r>
            <a:br>
              <a:rPr lang="nl-NL" sz="11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1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de omgeving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20" name="TextBox 32">
            <a:extLst>
              <a:ext uri="{FF2B5EF4-FFF2-40B4-BE49-F238E27FC236}">
                <a16:creationId xmlns:a16="http://schemas.microsoft.com/office/drawing/2014/main" id="{E6C6FD00-EEB8-06AD-0E63-1A53A913BACA}"/>
              </a:ext>
            </a:extLst>
          </p:cNvPr>
          <p:cNvSpPr txBox="1"/>
          <p:nvPr/>
        </p:nvSpPr>
        <p:spPr>
          <a:xfrm>
            <a:off x="6488399" y="4402755"/>
            <a:ext cx="1623873" cy="677108"/>
          </a:xfrm>
          <a:prstGeom prst="rect">
            <a:avLst/>
          </a:prstGeom>
          <a:solidFill>
            <a:srgbClr val="9E271F"/>
          </a:solidFill>
        </p:spPr>
        <p:txBody>
          <a:bodyPr wrap="square" lIns="36000" tIns="0" rIns="36000" bIns="0">
            <a:spAutoFit/>
          </a:bodyPr>
          <a:lstStyle/>
          <a:p>
            <a:pPr algn="ctr"/>
            <a:r>
              <a:rPr lang="nl-NL" sz="1100" dirty="0">
                <a:solidFill>
                  <a:schemeClr val="bg1"/>
                </a:solidFill>
              </a:rPr>
              <a:t>aan- en afrijdend werkverkeer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en het slaan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van heipalen</a:t>
            </a:r>
          </a:p>
        </p:txBody>
      </p:sp>
      <p:sp>
        <p:nvSpPr>
          <p:cNvPr id="24" name="TextBox 33">
            <a:extLst>
              <a:ext uri="{FF2B5EF4-FFF2-40B4-BE49-F238E27FC236}">
                <a16:creationId xmlns:a16="http://schemas.microsoft.com/office/drawing/2014/main" id="{374691DF-5792-9EC6-6D82-29653553C743}"/>
              </a:ext>
            </a:extLst>
          </p:cNvPr>
          <p:cNvSpPr txBox="1"/>
          <p:nvPr/>
        </p:nvSpPr>
        <p:spPr>
          <a:xfrm>
            <a:off x="8387878" y="4400825"/>
            <a:ext cx="1721309" cy="1354217"/>
          </a:xfrm>
          <a:prstGeom prst="rect">
            <a:avLst/>
          </a:prstGeom>
          <a:solidFill>
            <a:srgbClr val="9E271F"/>
          </a:solidFill>
        </p:spPr>
        <p:txBody>
          <a:bodyPr wrap="square" lIns="36000" tIns="0" rIns="36000" bIns="0">
            <a:spAutoFit/>
          </a:bodyPr>
          <a:lstStyle/>
          <a:p>
            <a:pPr algn="ctr"/>
            <a:r>
              <a:rPr lang="nl-NL" sz="1100" dirty="0">
                <a:solidFill>
                  <a:schemeClr val="bg1"/>
                </a:solidFill>
              </a:rPr>
              <a:t>geluid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van boorstangen </a:t>
            </a:r>
          </a:p>
          <a:p>
            <a:pPr algn="ctr"/>
            <a:endParaRPr lang="nl-NL" sz="1100" dirty="0">
              <a:solidFill>
                <a:schemeClr val="bg1"/>
              </a:solidFill>
            </a:endParaRPr>
          </a:p>
          <a:p>
            <a:pPr algn="ctr"/>
            <a:r>
              <a:rPr lang="nl-NL" sz="1100" dirty="0">
                <a:solidFill>
                  <a:schemeClr val="bg1"/>
                </a:solidFill>
              </a:rPr>
              <a:t>lichtoverlast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in de nacht</a:t>
            </a:r>
          </a:p>
          <a:p>
            <a:pPr algn="ctr"/>
            <a:endParaRPr lang="nl-NL" sz="1100" dirty="0">
              <a:solidFill>
                <a:schemeClr val="bg1"/>
              </a:solidFill>
            </a:endParaRPr>
          </a:p>
          <a:p>
            <a:pPr algn="ctr"/>
            <a:r>
              <a:rPr lang="nl-NL" sz="1100" dirty="0">
                <a:solidFill>
                  <a:schemeClr val="bg1"/>
                </a:solidFill>
              </a:rPr>
              <a:t>verkeersbelasting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en stofhinder</a:t>
            </a:r>
          </a:p>
        </p:txBody>
      </p:sp>
      <p:sp>
        <p:nvSpPr>
          <p:cNvPr id="30" name="TextBox 34">
            <a:extLst>
              <a:ext uri="{FF2B5EF4-FFF2-40B4-BE49-F238E27FC236}">
                <a16:creationId xmlns:a16="http://schemas.microsoft.com/office/drawing/2014/main" id="{0CE24A1D-80A9-7EA5-86AA-225D5F072118}"/>
              </a:ext>
            </a:extLst>
          </p:cNvPr>
          <p:cNvSpPr txBox="1"/>
          <p:nvPr/>
        </p:nvSpPr>
        <p:spPr>
          <a:xfrm>
            <a:off x="10334981" y="4401135"/>
            <a:ext cx="1687447" cy="1184940"/>
          </a:xfrm>
          <a:prstGeom prst="rect">
            <a:avLst/>
          </a:prstGeom>
          <a:solidFill>
            <a:srgbClr val="9E271F"/>
          </a:solidFill>
        </p:spPr>
        <p:txBody>
          <a:bodyPr wrap="square" lIns="36000" tIns="0" rIns="36000" bIns="0">
            <a:spAutoFit/>
          </a:bodyPr>
          <a:lstStyle/>
          <a:p>
            <a:pPr algn="ctr"/>
            <a:r>
              <a:rPr lang="nl-NL" sz="1100" dirty="0">
                <a:solidFill>
                  <a:schemeClr val="bg1"/>
                </a:solidFill>
              </a:rPr>
              <a:t>beperkt vrachtverkeer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(circa 1x per 2 weken)</a:t>
            </a:r>
          </a:p>
          <a:p>
            <a:pPr algn="ctr"/>
            <a:endParaRPr lang="nl-NL" sz="1100" dirty="0">
              <a:solidFill>
                <a:schemeClr val="bg1"/>
              </a:solidFill>
            </a:endParaRPr>
          </a:p>
          <a:p>
            <a:pPr algn="ctr"/>
            <a:r>
              <a:rPr lang="nl-NL" sz="1100" dirty="0">
                <a:solidFill>
                  <a:schemeClr val="bg1"/>
                </a:solidFill>
              </a:rPr>
              <a:t>testen van het alarm</a:t>
            </a:r>
          </a:p>
          <a:p>
            <a:pPr algn="ctr"/>
            <a:endParaRPr lang="nl-NL" sz="1100" dirty="0">
              <a:solidFill>
                <a:schemeClr val="bg1"/>
              </a:solidFill>
            </a:endParaRPr>
          </a:p>
          <a:p>
            <a:pPr algn="ctr"/>
            <a:r>
              <a:rPr lang="nl-NL" sz="1100" dirty="0">
                <a:solidFill>
                  <a:schemeClr val="bg1"/>
                </a:solidFill>
              </a:rPr>
              <a:t>eventueel: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geluid van de fakkel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CEE4AD97-C5F1-CECC-C745-A484E872B0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50476" y="3124996"/>
            <a:ext cx="622475" cy="66020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05B0EC05-1DCB-C63B-68F9-839A5AF8A9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66718" y="3074193"/>
            <a:ext cx="585831" cy="407535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71FB72BA-70AE-E93F-DCD1-129918C6BF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384639" y="3189719"/>
            <a:ext cx="664201" cy="1004817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7E71513-6539-8BF6-9DDB-7070B7D3C6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82779" y="2897213"/>
            <a:ext cx="1521208" cy="1021268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48F127CA-CD42-88A2-9262-D31243C746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27970" y="3530939"/>
            <a:ext cx="647700" cy="698500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3B85FFA6-95FE-AFF8-F493-D1FC70AF8C3B}"/>
              </a:ext>
            </a:extLst>
          </p:cNvPr>
          <p:cNvPicPr>
            <a:picLocks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849351">
            <a:off x="10590785" y="3695794"/>
            <a:ext cx="647403" cy="521519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C3491121-CEB0-FFD9-402D-127C0FB98E91}"/>
              </a:ext>
            </a:extLst>
          </p:cNvPr>
          <p:cNvPicPr>
            <a:picLocks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184263" y="3511459"/>
            <a:ext cx="787400" cy="546100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F0A4CF9B-AEDE-FD40-E9C7-F2D340633AF6}"/>
              </a:ext>
            </a:extLst>
          </p:cNvPr>
          <p:cNvPicPr>
            <a:picLocks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532429" y="2915482"/>
            <a:ext cx="323569" cy="1132491"/>
          </a:xfrm>
          <a:prstGeom prst="rect">
            <a:avLst/>
          </a:prstGeom>
        </p:spPr>
      </p:pic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17FAF42D-F346-424D-130D-15913A5A7F30}"/>
              </a:ext>
            </a:extLst>
          </p:cNvPr>
          <p:cNvSpPr txBox="1">
            <a:spLocks/>
          </p:cNvSpPr>
          <p:nvPr/>
        </p:nvSpPr>
        <p:spPr>
          <a:xfrm>
            <a:off x="4206002" y="1305646"/>
            <a:ext cx="7613999" cy="307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solidFill>
                  <a:srgbClr val="E74333"/>
                </a:solidFill>
                <a:latin typeface="Bahnschrift SemiBold" panose="020B0502040204020203" pitchFamily="34" charset="0"/>
              </a:rPr>
              <a:t>Tijdelijk overlast</a:t>
            </a:r>
          </a:p>
        </p:txBody>
      </p:sp>
      <p:sp>
        <p:nvSpPr>
          <p:cNvPr id="44" name="Content Placeholder 7">
            <a:extLst>
              <a:ext uri="{FF2B5EF4-FFF2-40B4-BE49-F238E27FC236}">
                <a16:creationId xmlns:a16="http://schemas.microsoft.com/office/drawing/2014/main" id="{6E17D891-A81B-37BA-960C-F2DE2A5F37A9}"/>
              </a:ext>
            </a:extLst>
          </p:cNvPr>
          <p:cNvSpPr txBox="1">
            <a:spLocks/>
          </p:cNvSpPr>
          <p:nvPr/>
        </p:nvSpPr>
        <p:spPr>
          <a:xfrm>
            <a:off x="1165764" y="1261765"/>
            <a:ext cx="7613999" cy="307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solidFill>
                  <a:srgbClr val="E74333"/>
                </a:solidFill>
                <a:latin typeface="Bahnschrift SemiBold" panose="020B0502040204020203" pitchFamily="34" charset="0"/>
              </a:rPr>
              <a:t>Langetermijn voordelen</a:t>
            </a:r>
          </a:p>
        </p:txBody>
      </p:sp>
    </p:spTree>
    <p:extLst>
      <p:ext uri="{BB962C8B-B14F-4D97-AF65-F5344CB8AC3E}">
        <p14:creationId xmlns:p14="http://schemas.microsoft.com/office/powerpoint/2010/main" val="32165116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5BF2798875F4CB713D97B85C1A600" ma:contentTypeVersion="12" ma:contentTypeDescription="Een nieuw document maken." ma:contentTypeScope="" ma:versionID="7a901eeb3927a08d95899a0482d9cc3b">
  <xsd:schema xmlns:xsd="http://www.w3.org/2001/XMLSchema" xmlns:xs="http://www.w3.org/2001/XMLSchema" xmlns:p="http://schemas.microsoft.com/office/2006/metadata/properties" xmlns:ns2="072e8ac7-e64a-4aa3-b394-7e2aa2a7114a" xmlns:ns3="0ec08b81-510f-4c8f-9f3d-3c1e910920ae" targetNamespace="http://schemas.microsoft.com/office/2006/metadata/properties" ma:root="true" ma:fieldsID="9b3bc0e5def601326ed7b99b68b1f049" ns2:_="" ns3:_="">
    <xsd:import namespace="072e8ac7-e64a-4aa3-b394-7e2aa2a7114a"/>
    <xsd:import namespace="0ec08b81-510f-4c8f-9f3d-3c1e91092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e8ac7-e64a-4aa3-b394-7e2aa2a71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47fd055c-1720-4c5e-b2b2-5a45d45755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08b81-510f-4c8f-9f3d-3c1e910920a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b98e962-d894-4af1-938b-2ed4ac87558f}" ma:internalName="TaxCatchAll" ma:showField="CatchAllData" ma:web="0ec08b81-510f-4c8f-9f3d-3c1e91092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2e8ac7-e64a-4aa3-b394-7e2aa2a7114a">
      <Terms xmlns="http://schemas.microsoft.com/office/infopath/2007/PartnerControls"/>
    </lcf76f155ced4ddcb4097134ff3c332f>
    <TaxCatchAll xmlns="0ec08b81-510f-4c8f-9f3d-3c1e910920ae" xsi:nil="true"/>
  </documentManagement>
</p:properties>
</file>

<file path=customXml/itemProps1.xml><?xml version="1.0" encoding="utf-8"?>
<ds:datastoreItem xmlns:ds="http://schemas.openxmlformats.org/officeDocument/2006/customXml" ds:itemID="{676012BD-2E85-43B5-8275-6BD3238370C9}"/>
</file>

<file path=customXml/itemProps2.xml><?xml version="1.0" encoding="utf-8"?>
<ds:datastoreItem xmlns:ds="http://schemas.openxmlformats.org/officeDocument/2006/customXml" ds:itemID="{E5469E3F-E075-4616-A3F2-51DC794350E8}"/>
</file>

<file path=customXml/itemProps3.xml><?xml version="1.0" encoding="utf-8"?>
<ds:datastoreItem xmlns:ds="http://schemas.openxmlformats.org/officeDocument/2006/customXml" ds:itemID="{0768EB61-9F19-4CA2-8F32-2324C6B029DD}"/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143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10" baseType="lpstr">
      <vt:lpstr>Arial</vt:lpstr>
      <vt:lpstr>Bahnschrift</vt:lpstr>
      <vt:lpstr>Bahnschrift SemiBold</vt:lpstr>
      <vt:lpstr>Calibri</vt:lpstr>
      <vt:lpstr>Calibri Light</vt:lpstr>
      <vt:lpstr>Rockwell Nova</vt:lpstr>
      <vt:lpstr>Rockwell Nova Light</vt:lpstr>
      <vt:lpstr>Wingdings</vt:lpstr>
      <vt:lpstr>Kantoorthema</vt:lpstr>
      <vt:lpstr>Wat betekent het als een aardwarmteproject  in de buurt komt?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Bodemenergie en Geothermie:  duurzame warmtebronnen in de ondergrond</dc:title>
  <dc:creator>Anouk Aal</dc:creator>
  <cp:lastModifiedBy>Anouk Aal</cp:lastModifiedBy>
  <cp:revision>10</cp:revision>
  <dcterms:created xsi:type="dcterms:W3CDTF">2023-06-13T07:54:38Z</dcterms:created>
  <dcterms:modified xsi:type="dcterms:W3CDTF">2023-07-24T15:30:08Z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0x010100F2A5BF2798875F4CB713D97B85C1A600</vt:lpwstr>
  </property>
  <property fmtid="{D5CDD505-2E9C-101B-9397-08002B2CF9AE}" pid="3" name="Order">
    <vt:r8>1412200</vt:r8>
  </property>
  <property fmtid="{D5CDD505-2E9C-101B-9397-08002B2CF9AE}" pid="4" name="MediaServiceImageTags">
    <vt:lpwstr/>
  </property>
</Properties>
</file>