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6811A-5EDA-1472-55E8-1F90E5055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6443D-6CAD-AA6C-8462-7B06C4B77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B810F-BA61-4ACC-9819-424C2281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5EEAE-9B9F-A4E6-4762-238269A0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DE652-D20E-F8C7-4CBA-C669B332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7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7991E-B701-3230-810F-E4412CB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21B609-5B60-65C4-DD34-0D2C588B2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2207D-16FE-4BBA-79DC-DE708B76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830FF-AFF6-DC3F-EF71-29283F2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EBD02-CD76-0BBC-A2BD-438C11EF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6A6A0C-81D8-BB51-30B8-78FD607AB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8E4BD-412A-4E17-1C40-A10418D4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E3AECE-E8BB-853F-A91F-F93EDD6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4C657C-E9A7-6285-A18A-922B5744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0110C-ACD6-7107-464C-0BF3B07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6DAA7-7F7E-B8D5-5F5C-7BE19CED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D0CC8-CCBB-B614-158A-60D366CA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>
                <a:latin typeface="Bahnschrift SemiBold" panose="020B0502040204020203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4F4F3-4A0A-6E2B-4E42-63A701EC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9E8AB-9694-A9E0-FE81-F3FEFD68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DBA6CC-ED68-0ACC-8D7A-30CC825B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3121" y="6240192"/>
            <a:ext cx="2126289" cy="6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B2F6-AE51-F450-B95B-B894807A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F04D61-BEDC-86E6-99B5-D1B1A3A2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0ECE18-7E9D-31E7-B18E-F74257C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911779-0141-AB4D-3826-A2DA9E52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FC070-62F4-FC80-B7F6-CD8FC394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4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867C-BB6C-58FA-D2D7-70916B62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4D1A5-E3F8-7F04-19C4-99A61D2CA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7CF503-585A-79D9-73B8-3F648855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562B83-6771-0AB2-22D1-74EE0AC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5C631B-22D1-098B-BD3F-B49FC48D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2910A-D18C-A579-347F-25953B12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5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B3DD7-1A0A-DD5E-27DA-54533EC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26F48-5111-E046-326E-4F3F3372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2A4085-E871-9AEE-5B63-0EAFD8A2A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949146-339E-A503-1F42-332A93FB8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B75D1D-3E5A-C91F-8AA1-C1F076ABC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15BFCD-2EEE-46E7-8E73-BF52CB65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309A69-0477-8C7E-0683-F4F43040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E79E87-209F-AC64-8416-13AABD3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3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51E19-FFD1-1F63-5468-1B14C076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0D37F1-4F60-242D-974A-EAB47C68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B8F572-9701-3832-EB0E-9FF95CF5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8CB5B3-12BF-FF1E-ECD5-B4A6F98F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1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C1D920-A6B3-EB49-C2B1-8074D791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D5793F-AA69-17B6-B718-577B4F1A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697C8C-9ED8-2679-C77E-99F93A0F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3CD7D-56C8-97A7-CC0F-CCAC8024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156A8-EC77-9C6D-327D-1FC00E4B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CB7D22-8CA7-C273-59BE-4FB1E3D4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A3C7CA-6D6E-8838-AD4E-A14E4505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5866B5-1DF7-A5B5-A1B8-0F5AD84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DBAB8B-0EF8-14B6-604F-014322E9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3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3E09-E39F-EF82-E1E2-5BD770B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B2B632-126C-D9BD-D5A2-8F23B5F1C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D08A2-19D7-3CF5-44D2-62F060A2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99A6F6-A317-566A-1962-558B8A12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3C0F91-D704-0E6B-7F0E-EEDED6A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6D19EC-2BD5-96F0-BF5E-58E56837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7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295B65-0D7E-A28A-3E16-133D6D69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C128A9-D3C8-06C9-B208-56DE4497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6C19C-B45C-8D70-9387-021B69E7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244E-A0B8-49D1-843F-886A6C6DDD23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D5523-0246-B92D-B6DB-644FD3DA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AA96C-9EA1-65E9-72DC-3B91F9A9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1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ardwarmte">
            <a:extLst>
              <a:ext uri="{FF2B5EF4-FFF2-40B4-BE49-F238E27FC236}">
                <a16:creationId xmlns:a16="http://schemas.microsoft.com/office/drawing/2014/main" id="{71B102CB-A0A2-C9BC-C7B3-122AC2586C4F}"/>
              </a:ext>
            </a:extLst>
          </p:cNvPr>
          <p:cNvSpPr txBox="1"/>
          <p:nvPr/>
        </p:nvSpPr>
        <p:spPr>
          <a:xfrm>
            <a:off x="1198848" y="4111627"/>
            <a:ext cx="56265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800" spc="0" baseline="0" dirty="0">
                <a:ln/>
                <a:solidFill>
                  <a:srgbClr val="FFFFFF"/>
                </a:solidFill>
                <a:latin typeface="+mj-lt"/>
                <a:sym typeface="Museo Sans"/>
                <a:rtl val="0"/>
              </a:rPr>
              <a:t>aardwarmte</a:t>
            </a:r>
          </a:p>
        </p:txBody>
      </p:sp>
      <p:sp>
        <p:nvSpPr>
          <p:cNvPr id="78" name="Titel 1">
            <a:extLst>
              <a:ext uri="{FF2B5EF4-FFF2-40B4-BE49-F238E27FC236}">
                <a16:creationId xmlns:a16="http://schemas.microsoft.com/office/drawing/2014/main" id="{CA81F09E-B6A1-8A93-7724-1A295A1E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29" y="325790"/>
            <a:ext cx="11541388" cy="1325563"/>
          </a:xfrm>
        </p:spPr>
        <p:txBody>
          <a:bodyPr/>
          <a:lstStyle/>
          <a:p>
            <a:r>
              <a:rPr lang="nl-NL" dirty="0"/>
              <a:t>Waar is aardwarmte mogelijk?</a:t>
            </a:r>
          </a:p>
        </p:txBody>
      </p:sp>
      <p:pic>
        <p:nvPicPr>
          <p:cNvPr id="7" name="Tijdelijke aanduiding voor afbeelding 9" descr="Afbeelding met gras, lucht, buiten, veld&#10;&#10;Automatisch gegenereerde beschrijving">
            <a:extLst>
              <a:ext uri="{FF2B5EF4-FFF2-40B4-BE49-F238E27FC236}">
                <a16:creationId xmlns:a16="http://schemas.microsoft.com/office/drawing/2014/main" id="{D4DBE4BF-BAB5-4C7E-5C99-68FC34F5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12600"/>
            <a:ext cx="12192000" cy="50454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8DB1EF0-0563-7683-17C7-EC8B645A1BF9}"/>
              </a:ext>
            </a:extLst>
          </p:cNvPr>
          <p:cNvSpPr txBox="1">
            <a:spLocks/>
          </p:cNvSpPr>
          <p:nvPr/>
        </p:nvSpPr>
        <p:spPr>
          <a:xfrm>
            <a:off x="7511752" y="1766401"/>
            <a:ext cx="4680247" cy="4313770"/>
          </a:xfrm>
          <a:prstGeom prst="rect">
            <a:avLst/>
          </a:prstGeom>
          <a:gradFill>
            <a:gsLst>
              <a:gs pos="0">
                <a:schemeClr val="accent3">
                  <a:alpha val="90000"/>
                </a:schemeClr>
              </a:gs>
              <a:gs pos="65000">
                <a:schemeClr val="accent2">
                  <a:alpha val="90000"/>
                </a:schemeClr>
              </a:gs>
            </a:gsLst>
            <a:lin ang="1800000" scaled="0"/>
          </a:gradFill>
        </p:spPr>
        <p:txBody>
          <a:bodyPr vert="horz" lIns="360000" tIns="0" rIns="360000" bIns="18000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dirty="0">
                <a:latin typeface="Bahnschrift SemiBold" panose="020B0502040204020203" pitchFamily="34" charset="0"/>
              </a:rPr>
              <a:t>Aardwarmte is </a:t>
            </a:r>
            <a:br>
              <a:rPr lang="nl-NL" sz="1400" dirty="0">
                <a:latin typeface="Bahnschrift SemiBold" panose="020B0502040204020203" pitchFamily="34" charset="0"/>
              </a:rPr>
            </a:br>
            <a:r>
              <a:rPr lang="nl-NL" sz="1400" dirty="0">
                <a:latin typeface="Bahnschrift SemiBold" panose="020B0502040204020203" pitchFamily="34" charset="0"/>
              </a:rPr>
              <a:t>in veel regio’s beschikbaar. </a:t>
            </a:r>
            <a:br>
              <a:rPr lang="nl-NL" sz="1400" dirty="0">
                <a:latin typeface="Bahnschrift SemiBold" panose="020B0502040204020203" pitchFamily="34" charset="0"/>
              </a:rPr>
            </a:br>
            <a:r>
              <a:rPr lang="nl-NL" sz="1400" dirty="0">
                <a:latin typeface="Bahnschrift SemiBold" panose="020B0502040204020203" pitchFamily="34" charset="0"/>
              </a:rPr>
              <a:t>Vooral in dichtbevolkte gebieden </a:t>
            </a:r>
            <a:br>
              <a:rPr lang="nl-NL" sz="1400" dirty="0">
                <a:latin typeface="Bahnschrift SemiBold" panose="020B0502040204020203" pitchFamily="34" charset="0"/>
              </a:rPr>
            </a:br>
            <a:r>
              <a:rPr lang="nl-NL" sz="1400" dirty="0">
                <a:latin typeface="Bahnschrift SemiBold" panose="020B0502040204020203" pitchFamily="34" charset="0"/>
              </a:rPr>
              <a:t>is aardwarmte een geschikt </a:t>
            </a:r>
            <a:br>
              <a:rPr lang="nl-NL" sz="1400" dirty="0">
                <a:latin typeface="Bahnschrift SemiBold" panose="020B0502040204020203" pitchFamily="34" charset="0"/>
              </a:rPr>
            </a:br>
            <a:r>
              <a:rPr lang="nl-NL" sz="1400" dirty="0">
                <a:latin typeface="Bahnschrift SemiBold" panose="020B0502040204020203" pitchFamily="34" charset="0"/>
              </a:rPr>
              <a:t>en duurzaam alternatief voor aardgas. </a:t>
            </a:r>
          </a:p>
          <a:p>
            <a:endParaRPr lang="nl-NL" sz="1400" dirty="0">
              <a:latin typeface="Bahnschrift SemiBold" panose="020B0502040204020203" pitchFamily="34" charset="0"/>
            </a:endParaRPr>
          </a:p>
          <a:p>
            <a:r>
              <a:rPr lang="nl-NL" sz="1400" dirty="0">
                <a:latin typeface="Bahnschrift SemiBold" panose="020B0502040204020203" pitchFamily="34" charset="0"/>
              </a:rPr>
              <a:t>Nederland is in kaart </a:t>
            </a:r>
            <a:br>
              <a:rPr lang="nl-NL" sz="1400" dirty="0">
                <a:latin typeface="Bahnschrift SemiBold" panose="020B0502040204020203" pitchFamily="34" charset="0"/>
              </a:rPr>
            </a:br>
            <a:r>
              <a:rPr lang="nl-NL" sz="1400" dirty="0">
                <a:latin typeface="Bahnschrift SemiBold" panose="020B0502040204020203" pitchFamily="34" charset="0"/>
              </a:rPr>
              <a:t>gebracht door landelijk </a:t>
            </a:r>
          </a:p>
          <a:p>
            <a:r>
              <a:rPr lang="nl-NL" sz="1400" dirty="0">
                <a:latin typeface="Bahnschrift SemiBold" panose="020B0502040204020203" pitchFamily="34" charset="0"/>
              </a:rPr>
              <a:t>seismisch onderzoek. </a:t>
            </a:r>
          </a:p>
          <a:p>
            <a:endParaRPr lang="nl-NL" sz="1400" dirty="0">
              <a:latin typeface="Bahnschrift SemiBold" panose="020B0502040204020203" pitchFamily="34" charset="0"/>
            </a:endParaRPr>
          </a:p>
          <a:p>
            <a:endParaRPr lang="nl-NL" sz="1400" dirty="0">
              <a:latin typeface="Bahnschrift SemiBold" panose="020B0502040204020203" pitchFamily="34" charset="0"/>
            </a:endParaRPr>
          </a:p>
          <a:p>
            <a:r>
              <a:rPr lang="nl-NL" sz="1400" dirty="0">
                <a:latin typeface="Bahnschrift SemiBold" panose="020B0502040204020203" pitchFamily="34" charset="0"/>
              </a:rPr>
              <a:t>Het uitvoeren van onderzoeks-boringen zal meer informatie geven over de temperatuur en doorlaatbaarheid van de aardlagen </a:t>
            </a:r>
            <a:br>
              <a:rPr lang="nl-NL" sz="1400" dirty="0">
                <a:latin typeface="Bahnschrift SemiBold" panose="020B0502040204020203" pitchFamily="34" charset="0"/>
              </a:rPr>
            </a:br>
            <a:r>
              <a:rPr lang="nl-NL" sz="1400" dirty="0">
                <a:latin typeface="Bahnschrift SemiBold" panose="020B0502040204020203" pitchFamily="34" charset="0"/>
              </a:rPr>
              <a:t>en daarmee over de hoeveelheid warmte die de ondergrond kan leveren.</a:t>
            </a:r>
          </a:p>
          <a:p>
            <a:endParaRPr lang="nl-NL" sz="1400" dirty="0">
              <a:latin typeface="Bahnschrift SemiBold" panose="020B0502040204020203" pitchFamily="34" charset="0"/>
            </a:endParaRPr>
          </a:p>
          <a:p>
            <a:endParaRPr lang="nl-NL" sz="1400" dirty="0">
              <a:latin typeface="Bahnschrift SemiBold" panose="020B0502040204020203" pitchFamily="34" charset="0"/>
            </a:endParaRPr>
          </a:p>
          <a:p>
            <a:endParaRPr lang="nl-NL" sz="1400" dirty="0">
              <a:latin typeface="Bahnschrift SemiBold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3E6971-40B4-6D07-7775-64EA1635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2057" y="3763800"/>
            <a:ext cx="11715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1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5BF2798875F4CB713D97B85C1A600" ma:contentTypeVersion="12" ma:contentTypeDescription="Een nieuw document maken." ma:contentTypeScope="" ma:versionID="7a901eeb3927a08d95899a0482d9cc3b">
  <xsd:schema xmlns:xsd="http://www.w3.org/2001/XMLSchema" xmlns:xs="http://www.w3.org/2001/XMLSchema" xmlns:p="http://schemas.microsoft.com/office/2006/metadata/properties" xmlns:ns2="072e8ac7-e64a-4aa3-b394-7e2aa2a7114a" xmlns:ns3="0ec08b81-510f-4c8f-9f3d-3c1e910920ae" targetNamespace="http://schemas.microsoft.com/office/2006/metadata/properties" ma:root="true" ma:fieldsID="9b3bc0e5def601326ed7b99b68b1f049" ns2:_="" ns3:_="">
    <xsd:import namespace="072e8ac7-e64a-4aa3-b394-7e2aa2a7114a"/>
    <xsd:import namespace="0ec08b81-510f-4c8f-9f3d-3c1e91092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e8ac7-e64a-4aa3-b394-7e2aa2a71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47fd055c-1720-4c5e-b2b2-5a45d4575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08b81-510f-4c8f-9f3d-3c1e910920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b98e962-d894-4af1-938b-2ed4ac87558f}" ma:internalName="TaxCatchAll" ma:showField="CatchAllData" ma:web="0ec08b81-510f-4c8f-9f3d-3c1e91092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2e8ac7-e64a-4aa3-b394-7e2aa2a7114a">
      <Terms xmlns="http://schemas.microsoft.com/office/infopath/2007/PartnerControls"/>
    </lcf76f155ced4ddcb4097134ff3c332f>
    <TaxCatchAll xmlns="0ec08b81-510f-4c8f-9f3d-3c1e910920ae" xsi:nil="true"/>
  </documentManagement>
</p:properties>
</file>

<file path=customXml/itemProps1.xml><?xml version="1.0" encoding="utf-8"?>
<ds:datastoreItem xmlns:ds="http://schemas.openxmlformats.org/officeDocument/2006/customXml" ds:itemID="{76788843-EC96-4ED0-8990-8E4D05159423}"/>
</file>

<file path=customXml/itemProps2.xml><?xml version="1.0" encoding="utf-8"?>
<ds:datastoreItem xmlns:ds="http://schemas.openxmlformats.org/officeDocument/2006/customXml" ds:itemID="{15E4CB44-0D85-447E-9049-39713ABF7383}"/>
</file>

<file path=customXml/itemProps3.xml><?xml version="1.0" encoding="utf-8"?>
<ds:datastoreItem xmlns:ds="http://schemas.openxmlformats.org/officeDocument/2006/customXml" ds:itemID="{27B18DBA-8838-4FD5-9A2A-433ABEEA38FD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71</Words>
  <Application>Microsoft Office PowerPoint</Application>
  <PresentationFormat>Breedbeeld</PresentationFormat>
  <Paragraphs>10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Bahnschrift SemiBold</vt:lpstr>
      <vt:lpstr>Calibri</vt:lpstr>
      <vt:lpstr>Calibri Light</vt:lpstr>
      <vt:lpstr>Rockwell Nova</vt:lpstr>
      <vt:lpstr>Wingdings</vt:lpstr>
      <vt:lpstr>Kantoorthema</vt:lpstr>
      <vt:lpstr>Waar is aardwarmte mogelijk?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Bodemenergie en Geothermie:  duurzame warmtebronnen in de ondergrond</dc:title>
  <dc:creator>Anouk Aal</dc:creator>
  <cp:lastModifiedBy>Anouk Aal</cp:lastModifiedBy>
  <cp:revision>8</cp:revision>
  <dcterms:created xsi:type="dcterms:W3CDTF">2023-06-13T07:54:38Z</dcterms:created>
  <dcterms:modified xsi:type="dcterms:W3CDTF">2023-07-20T13:20:12Z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0x010100F2A5BF2798875F4CB713D97B85C1A600</vt:lpwstr>
  </property>
  <property fmtid="{D5CDD505-2E9C-101B-9397-08002B2CF9AE}" pid="3" name="Order">
    <vt:r8>1409000</vt:r8>
  </property>
  <property fmtid="{D5CDD505-2E9C-101B-9397-08002B2CF9AE}" pid="4" name="MediaServiceImageTags">
    <vt:lpwstr/>
  </property>
</Properties>
</file>