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1"/>
  </p:notesMasterIdLst>
  <p:sldIdLst>
    <p:sldId id="274" r:id="rId6"/>
    <p:sldId id="259" r:id="rId7"/>
    <p:sldId id="263" r:id="rId8"/>
    <p:sldId id="260" r:id="rId9"/>
    <p:sldId id="262" r:id="rId10"/>
    <p:sldId id="261" r:id="rId11"/>
    <p:sldId id="267" r:id="rId12"/>
    <p:sldId id="264" r:id="rId13"/>
    <p:sldId id="266" r:id="rId14"/>
    <p:sldId id="275" r:id="rId15"/>
    <p:sldId id="276" r:id="rId16"/>
    <p:sldId id="268" r:id="rId17"/>
    <p:sldId id="272" r:id="rId18"/>
    <p:sldId id="270" r:id="rId19"/>
    <p:sldId id="273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s - Kruijswijk, drs. M.C.Y. de (Mirjam)" initials="PKdMd(" lastIdx="4" clrIdx="0">
    <p:extLst>
      <p:ext uri="{19B8F6BF-5375-455C-9EA6-DF929625EA0E}">
        <p15:presenceInfo xmlns:p15="http://schemas.microsoft.com/office/powerpoint/2012/main" userId="S::m.c.y.depaus@minezk.nl::c83fd3d1-8bd1-4234-9be2-3a6b7de83058" providerId="AD"/>
      </p:ext>
    </p:extLst>
  </p:cmAuthor>
  <p:cmAuthor id="2" name="Smits, drs. S.E. MSc (Sophie)" initials="SdSM(" lastIdx="2" clrIdx="1">
    <p:extLst>
      <p:ext uri="{19B8F6BF-5375-455C-9EA6-DF929625EA0E}">
        <p15:presenceInfo xmlns:p15="http://schemas.microsoft.com/office/powerpoint/2012/main" userId="S::s.e.smits@minezk.nl::65fbb5f9-5eed-4c38-b6af-872b19a99f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D7C"/>
    <a:srgbClr val="9E271F"/>
    <a:srgbClr val="E74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ouk Aal" userId="914e926b-14a4-493a-8b95-b635413e9bcb" providerId="ADAL" clId="{08685A88-0DCD-43D2-AEBD-A8DAD780CF1D}"/>
    <pc:docChg chg="custSel modSld">
      <pc:chgData name="Anouk Aal" userId="914e926b-14a4-493a-8b95-b635413e9bcb" providerId="ADAL" clId="{08685A88-0DCD-43D2-AEBD-A8DAD780CF1D}" dt="2024-01-15T13:07:23.825" v="101" actId="20577"/>
      <pc:docMkLst>
        <pc:docMk/>
      </pc:docMkLst>
      <pc:sldChg chg="addSp delSp modSp mod setBg addAnim">
        <pc:chgData name="Anouk Aal" userId="914e926b-14a4-493a-8b95-b635413e9bcb" providerId="ADAL" clId="{08685A88-0DCD-43D2-AEBD-A8DAD780CF1D}" dt="2024-01-15T13:07:23.825" v="101" actId="20577"/>
        <pc:sldMkLst>
          <pc:docMk/>
          <pc:sldMk cId="2770218827" sldId="274"/>
        </pc:sldMkLst>
        <pc:spChg chg="mod ord">
          <ac:chgData name="Anouk Aal" userId="914e926b-14a4-493a-8b95-b635413e9bcb" providerId="ADAL" clId="{08685A88-0DCD-43D2-AEBD-A8DAD780CF1D}" dt="2024-01-15T13:07:23.825" v="101" actId="20577"/>
          <ac:spMkLst>
            <pc:docMk/>
            <pc:sldMk cId="2770218827" sldId="274"/>
            <ac:spMk id="2" creationId="{B91106B1-E6E0-A7A3-A622-283C8EE02B46}"/>
          </ac:spMkLst>
        </pc:spChg>
        <pc:spChg chg="add del mod">
          <ac:chgData name="Anouk Aal" userId="914e926b-14a4-493a-8b95-b635413e9bcb" providerId="ADAL" clId="{08685A88-0DCD-43D2-AEBD-A8DAD780CF1D}" dt="2024-01-15T13:05:11.185" v="18" actId="478"/>
          <ac:spMkLst>
            <pc:docMk/>
            <pc:sldMk cId="2770218827" sldId="274"/>
            <ac:spMk id="7" creationId="{43F558A3-3831-6B2C-5B26-BAE6321405C3}"/>
          </ac:spMkLst>
        </pc:spChg>
        <pc:spChg chg="add">
          <ac:chgData name="Anouk Aal" userId="914e926b-14a4-493a-8b95-b635413e9bcb" providerId="ADAL" clId="{08685A88-0DCD-43D2-AEBD-A8DAD780CF1D}" dt="2024-01-15T13:05:37.214" v="21" actId="26606"/>
          <ac:spMkLst>
            <pc:docMk/>
            <pc:sldMk cId="2770218827" sldId="274"/>
            <ac:spMk id="10" creationId="{37C89E4B-3C9F-44B9-8B86-D9E3D112D8EC}"/>
          </ac:spMkLst>
        </pc:spChg>
        <pc:picChg chg="del">
          <ac:chgData name="Anouk Aal" userId="914e926b-14a4-493a-8b95-b635413e9bcb" providerId="ADAL" clId="{08685A88-0DCD-43D2-AEBD-A8DAD780CF1D}" dt="2024-01-15T13:05:08.839" v="17" actId="478"/>
          <ac:picMkLst>
            <pc:docMk/>
            <pc:sldMk cId="2770218827" sldId="274"/>
            <ac:picMk id="4" creationId="{79E5F911-0410-E769-7B51-B454A36A9763}"/>
          </ac:picMkLst>
        </pc:picChg>
        <pc:picChg chg="add mod">
          <ac:chgData name="Anouk Aal" userId="914e926b-14a4-493a-8b95-b635413e9bcb" providerId="ADAL" clId="{08685A88-0DCD-43D2-AEBD-A8DAD780CF1D}" dt="2024-01-15T13:07:01.019" v="26" actId="1076"/>
          <ac:picMkLst>
            <pc:docMk/>
            <pc:sldMk cId="2770218827" sldId="274"/>
            <ac:picMk id="5" creationId="{EF32BEE9-916D-8A42-B762-F264752979CB}"/>
          </ac:picMkLst>
        </pc:picChg>
        <pc:cxnChg chg="add">
          <ac:chgData name="Anouk Aal" userId="914e926b-14a4-493a-8b95-b635413e9bcb" providerId="ADAL" clId="{08685A88-0DCD-43D2-AEBD-A8DAD780CF1D}" dt="2024-01-15T13:05:37.214" v="21" actId="26606"/>
          <ac:cxnSpMkLst>
            <pc:docMk/>
            <pc:sldMk cId="2770218827" sldId="274"/>
            <ac:cxnSpMk id="12" creationId="{AA2EAA10-076F-46BD-8F0F-B9A2FB77A85C}"/>
          </ac:cxnSpMkLst>
        </pc:cxnChg>
        <pc:cxnChg chg="add">
          <ac:chgData name="Anouk Aal" userId="914e926b-14a4-493a-8b95-b635413e9bcb" providerId="ADAL" clId="{08685A88-0DCD-43D2-AEBD-A8DAD780CF1D}" dt="2024-01-15T13:05:37.214" v="21" actId="26606"/>
          <ac:cxnSpMkLst>
            <pc:docMk/>
            <pc:sldMk cId="2770218827" sldId="274"/>
            <ac:cxnSpMk id="14" creationId="{D891E407-403B-4764-86C9-33A56D3BCAA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3278C-2494-4A2D-B1CE-E5EC9E5B90BA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3D3B6-A989-4877-9927-BCA3B8DB44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99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6811A-5EDA-1472-55E8-1F90E5055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36443D-6CAD-AA6C-8462-7B06C4B77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AB810F-BA61-4ACC-9819-424C2281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55EEAE-9B9F-A4E6-4762-238269A09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5DE652-D20E-F8C7-4CBA-C669B332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179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7991E-B701-3230-810F-E4412CB2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21B609-5B60-65C4-DD34-0D2C588B2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12207D-16FE-4BBA-79DC-DE708B76F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6830FF-AFF6-DC3F-EF71-29283F2A4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FEBD02-CD76-0BBC-A2BD-438C11EF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7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16A6A0C-81D8-BB51-30B8-78FD607AB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08E4BD-412A-4E17-1C40-A10418D49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E3AECE-E8BB-853F-A91F-F93EDD6D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4C657C-E9A7-6285-A18A-922B5744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70110C-ACD6-7107-464C-0BF3B07E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85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6811A-5EDA-1472-55E8-1F90E5055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36443D-6CAD-AA6C-8462-7B06C4B77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AB810F-BA61-4ACC-9819-424C2281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55EEAE-9B9F-A4E6-4762-238269A09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5DE652-D20E-F8C7-4CBA-C669B332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1618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6DAA7-7F7E-B8D5-5F5C-7BE19CED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2060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DD0CC8-CCBB-B614-158A-60D366CA1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>
                <a:latin typeface="Bahnschrift SemiBold" panose="020B0502040204020203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Rockwell Nova" panose="02060503020205020403" pitchFamily="18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latin typeface="Rockwell Nova" panose="02060503020205020403" pitchFamily="18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latin typeface="Rockwell Nova" panose="02060503020205020403" pitchFamily="18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latin typeface="Rockwell Nova" panose="02060503020205020403" pitchFamily="18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B4F4F3-4A0A-6E2B-4E42-63A701EC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99E8AB-9694-A9E0-FE81-F3FEFD68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DBA6CC-ED68-0ACC-8D7A-30CC825B6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5711" y="0"/>
            <a:ext cx="2126289" cy="6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6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6DB2F6-AE51-F450-B95B-B894807A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F04D61-BEDC-86E6-99B5-D1B1A3A27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0ECE18-7E9D-31E7-B18E-F74257C93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911779-0141-AB4D-3826-A2DA9E52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DFC070-62F4-FC80-B7F6-CD8FC394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6531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3B867C-BB6C-58FA-D2D7-70916B62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34D1A5-E3F8-7F04-19C4-99A61D2CA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7CF503-585A-79D9-73B8-3F648855D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562B83-6771-0AB2-22D1-74EE0AC6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95C631B-22D1-098B-BD3F-B49FC48D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52910A-D18C-A579-347F-25953B12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8986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B3DD7-1A0A-DD5E-27DA-54533ECE5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426F48-5111-E046-326E-4F3F33721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2A4085-E871-9AEE-5B63-0EAFD8A2A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949146-339E-A503-1F42-332A93FB8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B75D1D-3E5A-C91F-8AA1-C1F076ABC4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915BFCD-2EEE-46E7-8E73-BF52CB65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309A69-0477-8C7E-0683-F4F43040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E79E87-209F-AC64-8416-13AABD32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2656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51E19-FFD1-1F63-5468-1B14C076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60D37F1-4F60-242D-974A-EAB47C68F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B8F572-9701-3832-EB0E-9FF95CF5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98CB5B3-12BF-FF1E-ECD5-B4A6F98F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724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C1D920-A6B3-EB49-C2B1-8074D791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D5793F-AA69-17B6-B718-577B4F1A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697C8C-9ED8-2679-C77E-99F93A0FB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4082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3CD7D-56C8-97A7-CC0F-CCAC8024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2156A8-EC77-9C6D-327D-1FC00E4B7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CB7D22-8CA7-C273-59BE-4FB1E3D4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A3C7CA-6D6E-8838-AD4E-A14E45056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F5866B5-1DF7-A5B5-A1B8-0F5AD84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DBAB8B-0EF8-14B6-604F-014322E93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67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6DAA7-7F7E-B8D5-5F5C-7BE19CED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2060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DD0CC8-CCBB-B614-158A-60D366CA1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>
                <a:latin typeface="Bahnschrift SemiBold" panose="020B0502040204020203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Rockwell Nova" panose="02060503020205020403" pitchFamily="18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latin typeface="Rockwell Nova" panose="02060503020205020403" pitchFamily="18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latin typeface="Rockwell Nova" panose="02060503020205020403" pitchFamily="18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latin typeface="Rockwell Nova" panose="02060503020205020403" pitchFamily="18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B4F4F3-4A0A-6E2B-4E42-63A701EC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99E8AB-9694-A9E0-FE81-F3FEFD68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DBA6CC-ED68-0ACC-8D7A-30CC825B6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3121" y="6240192"/>
            <a:ext cx="2126289" cy="6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A3E09-E39F-EF82-E1E2-5BD770B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B2B632-126C-D9BD-D5A2-8F23B5F1C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AD08A2-19D7-3CF5-44D2-62F060A2B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99A6F6-A317-566A-1962-558B8A126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D3C0F91-D704-0E6B-7F0E-EEDED6AD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6D19EC-2BD5-96F0-BF5E-58E56837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243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7991E-B701-3230-810F-E4412CB2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21B609-5B60-65C4-DD34-0D2C588B2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12207D-16FE-4BBA-79DC-DE708B76F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6830FF-AFF6-DC3F-EF71-29283F2A4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FEBD02-CD76-0BBC-A2BD-438C11EF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562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16A6A0C-81D8-BB51-30B8-78FD607AB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08E4BD-412A-4E17-1C40-A10418D49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E3AECE-E8BB-853F-A91F-F93EDD6D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4C657C-E9A7-6285-A18A-922B5744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70110C-ACD6-7107-464C-0BF3B07E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806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6DB2F6-AE51-F450-B95B-B894807A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F04D61-BEDC-86E6-99B5-D1B1A3A27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0ECE18-7E9D-31E7-B18E-F74257C93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911779-0141-AB4D-3826-A2DA9E52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DFC070-62F4-FC80-B7F6-CD8FC394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44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3B867C-BB6C-58FA-D2D7-70916B62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34D1A5-E3F8-7F04-19C4-99A61D2CA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7CF503-585A-79D9-73B8-3F648855D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562B83-6771-0AB2-22D1-74EE0AC6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95C631B-22D1-098B-BD3F-B49FC48D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52910A-D18C-A579-347F-25953B12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55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B3DD7-1A0A-DD5E-27DA-54533ECE5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426F48-5111-E046-326E-4F3F33721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2A4085-E871-9AEE-5B63-0EAFD8A2A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5949146-339E-A503-1F42-332A93FB8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B75D1D-3E5A-C91F-8AA1-C1F076ABC4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915BFCD-2EEE-46E7-8E73-BF52CB65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309A69-0477-8C7E-0683-F4F43040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E79E87-209F-AC64-8416-13AABD32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233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51E19-FFD1-1F63-5468-1B14C076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60D37F1-4F60-242D-974A-EAB47C68F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B8F572-9701-3832-EB0E-9FF95CF5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98CB5B3-12BF-FF1E-ECD5-B4A6F98F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18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C1D920-A6B3-EB49-C2B1-8074D791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D5793F-AA69-17B6-B718-577B4F1A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697C8C-9ED8-2679-C77E-99F93A0FB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04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3CD7D-56C8-97A7-CC0F-CCAC8024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2156A8-EC77-9C6D-327D-1FC00E4B7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CB7D22-8CA7-C273-59BE-4FB1E3D4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A3C7CA-6D6E-8838-AD4E-A14E45056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F5866B5-1DF7-A5B5-A1B8-0F5AD84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DBAB8B-0EF8-14B6-604F-014322E93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73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A3E09-E39F-EF82-E1E2-5BD770B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B2B632-126C-D9BD-D5A2-8F23B5F1C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AD08A2-19D7-3CF5-44D2-62F060A2B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99A6F6-A317-566A-1962-558B8A126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D3C0F91-D704-0E6B-7F0E-EEDED6AD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6D19EC-2BD5-96F0-BF5E-58E56837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79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0295B65-0D7E-A28A-3E16-133D6D69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C128A9-D3C8-06C9-B208-56DE44975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F6C19C-B45C-8D70-9387-021B69E77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2D5523-0246-B92D-B6DB-644FD3DAC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3AA96C-9EA1-65E9-72DC-3B91F9A90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19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0295B65-0D7E-A28A-3E16-133D6D69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C128A9-D3C8-06C9-B208-56DE44975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F6C19C-B45C-8D70-9387-021B69E77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244E-A0B8-49D1-843F-886A6C6DDD23}" type="datetimeFigureOut">
              <a:rPr lang="nl-NL" smtClean="0"/>
              <a:t>15-1-2024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2D5523-0246-B92D-B6DB-644FD3DAC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3AA96C-9EA1-65E9-72DC-3B91F9A90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8F7FB-B345-4AF7-8391-8938800C8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295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F32BEE9-916D-8A42-B762-F26475297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9921"/>
          <a:stretch/>
        </p:blipFill>
        <p:spPr>
          <a:xfrm>
            <a:off x="0" y="-22125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1106B1-E6E0-A7A3-A622-283C8EE02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dirty="0"/>
              <a:t>Presentatie Aardwarmte, </a:t>
            </a:r>
            <a:br>
              <a:rPr lang="en-US" sz="2300" dirty="0"/>
            </a:br>
            <a:r>
              <a:rPr lang="en-US" sz="2300" dirty="0"/>
              <a:t>een natuurlijke bron van duurzame energie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21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ardwarmte">
            <a:extLst>
              <a:ext uri="{FF2B5EF4-FFF2-40B4-BE49-F238E27FC236}">
                <a16:creationId xmlns:a16="http://schemas.microsoft.com/office/drawing/2014/main" id="{71B102CB-A0A2-C9BC-C7B3-122AC2586C4F}"/>
              </a:ext>
            </a:extLst>
          </p:cNvPr>
          <p:cNvSpPr txBox="1"/>
          <p:nvPr/>
        </p:nvSpPr>
        <p:spPr>
          <a:xfrm>
            <a:off x="1198848" y="4111627"/>
            <a:ext cx="56265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Museo Sans"/>
                <a:rtl val="0"/>
              </a:rPr>
              <a:t>aardwarmte</a:t>
            </a:r>
          </a:p>
        </p:txBody>
      </p:sp>
      <p:sp>
        <p:nvSpPr>
          <p:cNvPr id="78" name="Titel 1">
            <a:extLst>
              <a:ext uri="{FF2B5EF4-FFF2-40B4-BE49-F238E27FC236}">
                <a16:creationId xmlns:a16="http://schemas.microsoft.com/office/drawing/2014/main" id="{CA81F09E-B6A1-8A93-7724-1A295A1E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96" y="30955"/>
            <a:ext cx="11541388" cy="1325563"/>
          </a:xfrm>
        </p:spPr>
        <p:txBody>
          <a:bodyPr/>
          <a:lstStyle/>
          <a:p>
            <a:r>
              <a:rPr lang="nl-NL" dirty="0"/>
              <a:t>Wat betekent het als een aardwarmteproject </a:t>
            </a:r>
            <a:br>
              <a:rPr lang="nl-NL" dirty="0"/>
            </a:br>
            <a:r>
              <a:rPr lang="nl-NL" dirty="0"/>
              <a:t>in de buurt komt?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51B8F4AF-E6B5-256C-E242-2075EA4458E4}"/>
              </a:ext>
            </a:extLst>
          </p:cNvPr>
          <p:cNvSpPr/>
          <p:nvPr/>
        </p:nvSpPr>
        <p:spPr>
          <a:xfrm>
            <a:off x="-1" y="1616655"/>
            <a:ext cx="4179001" cy="4623888"/>
          </a:xfrm>
          <a:prstGeom prst="rect">
            <a:avLst/>
          </a:prstGeom>
          <a:solidFill>
            <a:srgbClr val="2A8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6000" r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  <a:t>Aardwarmte is een duurzame bron van verwarmen. Bij aardwarmte komt nauwelijks CO2 of fijnstof vrij.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  <a:t>Aardwarmte is niet afhankelijk van weer, wind of seizoen.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  <a:t>Aardwarmte is een van de goedkopere alternatieve energiebronnen voor aardgas.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" panose="020605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72319EE-7BFC-E09D-876D-2B7680EB20F6}"/>
              </a:ext>
            </a:extLst>
          </p:cNvPr>
          <p:cNvSpPr/>
          <p:nvPr/>
        </p:nvSpPr>
        <p:spPr>
          <a:xfrm>
            <a:off x="7090229" y="1711593"/>
            <a:ext cx="805542" cy="805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AFC272ED-1AFC-1D18-A83B-4FAE08304076}"/>
              </a:ext>
            </a:extLst>
          </p:cNvPr>
          <p:cNvSpPr/>
          <p:nvPr/>
        </p:nvSpPr>
        <p:spPr>
          <a:xfrm>
            <a:off x="7074948" y="4653163"/>
            <a:ext cx="805542" cy="805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7439D278-C49B-6BAC-813A-B8AC3AFCF835}"/>
              </a:ext>
            </a:extLst>
          </p:cNvPr>
          <p:cNvSpPr/>
          <p:nvPr/>
        </p:nvSpPr>
        <p:spPr>
          <a:xfrm>
            <a:off x="4254600" y="1607805"/>
            <a:ext cx="7950001" cy="4621351"/>
          </a:xfrm>
          <a:prstGeom prst="rect">
            <a:avLst/>
          </a:prstGeom>
          <a:solidFill>
            <a:srgbClr val="E74333">
              <a:alpha val="8953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AFBD3B42-7311-DF51-BFA8-673C1FA6CBB6}"/>
              </a:ext>
            </a:extLst>
          </p:cNvPr>
          <p:cNvSpPr txBox="1"/>
          <p:nvPr/>
        </p:nvSpPr>
        <p:spPr>
          <a:xfrm>
            <a:off x="6523676" y="2022617"/>
            <a:ext cx="144000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Tijdens de 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voorbereiding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(enkele weken)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8EF676C9-98F4-505E-D2B1-7EDE0A9A7F68}"/>
              </a:ext>
            </a:extLst>
          </p:cNvPr>
          <p:cNvSpPr txBox="1"/>
          <p:nvPr/>
        </p:nvSpPr>
        <p:spPr>
          <a:xfrm>
            <a:off x="4577515" y="2022617"/>
            <a:ext cx="1440000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Tijdens 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seismisch onderzoek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3F8A72B2-2E4E-30FB-CEFD-F12072AFD627}"/>
              </a:ext>
            </a:extLst>
          </p:cNvPr>
          <p:cNvSpPr txBox="1"/>
          <p:nvPr/>
        </p:nvSpPr>
        <p:spPr>
          <a:xfrm>
            <a:off x="8229601" y="2022617"/>
            <a:ext cx="1928812" cy="6001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Tijdens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het boren</a:t>
            </a: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(3-6 maanden/24 u per dag)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C88F4E3B-4AF8-3183-3BE7-D928263C87E2}"/>
              </a:ext>
            </a:extLst>
          </p:cNvPr>
          <p:cNvSpPr txBox="1"/>
          <p:nvPr/>
        </p:nvSpPr>
        <p:spPr>
          <a:xfrm>
            <a:off x="10415998" y="2022617"/>
            <a:ext cx="1440000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Tijdens 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de aardwarmte-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winning</a:t>
            </a: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195F04BE-33DB-0D16-E783-E10BA9BE14B3}"/>
              </a:ext>
            </a:extLst>
          </p:cNvPr>
          <p:cNvSpPr/>
          <p:nvPr/>
        </p:nvSpPr>
        <p:spPr>
          <a:xfrm>
            <a:off x="4485866" y="2790600"/>
            <a:ext cx="1728000" cy="3373663"/>
          </a:xfrm>
          <a:prstGeom prst="rect">
            <a:avLst/>
          </a:prstGeom>
          <a:solidFill>
            <a:srgbClr val="9E27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DF7565A-126F-12F3-99D3-BE2CA9C11444}"/>
              </a:ext>
            </a:extLst>
          </p:cNvPr>
          <p:cNvSpPr/>
          <p:nvPr/>
        </p:nvSpPr>
        <p:spPr>
          <a:xfrm>
            <a:off x="6427395" y="2790600"/>
            <a:ext cx="1728000" cy="3373663"/>
          </a:xfrm>
          <a:prstGeom prst="rect">
            <a:avLst/>
          </a:prstGeom>
          <a:solidFill>
            <a:srgbClr val="9E27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D055A715-95D1-B0CA-17AA-5E491C7D193D}"/>
              </a:ext>
            </a:extLst>
          </p:cNvPr>
          <p:cNvSpPr/>
          <p:nvPr/>
        </p:nvSpPr>
        <p:spPr>
          <a:xfrm>
            <a:off x="8381188" y="2790600"/>
            <a:ext cx="1728000" cy="3373663"/>
          </a:xfrm>
          <a:prstGeom prst="rect">
            <a:avLst/>
          </a:prstGeom>
          <a:solidFill>
            <a:srgbClr val="9E27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56C0504F-6284-CA4E-0216-90D52D48CF98}"/>
              </a:ext>
            </a:extLst>
          </p:cNvPr>
          <p:cNvSpPr/>
          <p:nvPr/>
        </p:nvSpPr>
        <p:spPr>
          <a:xfrm>
            <a:off x="10322718" y="2790600"/>
            <a:ext cx="1728000" cy="3373663"/>
          </a:xfrm>
          <a:prstGeom prst="rect">
            <a:avLst/>
          </a:prstGeom>
          <a:solidFill>
            <a:srgbClr val="9E27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4170512-BD78-466A-B010-8AE186505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782" t="-7187" r="-3044" b="-7129"/>
          <a:stretch/>
        </p:blipFill>
        <p:spPr>
          <a:xfrm>
            <a:off x="4972764" y="3362856"/>
            <a:ext cx="792955" cy="450055"/>
          </a:xfrm>
          <a:prstGeom prst="rect">
            <a:avLst/>
          </a:prstGeom>
        </p:spPr>
      </p:pic>
      <p:sp>
        <p:nvSpPr>
          <p:cNvPr id="19" name="TextBox 31">
            <a:extLst>
              <a:ext uri="{FF2B5EF4-FFF2-40B4-BE49-F238E27FC236}">
                <a16:creationId xmlns:a16="http://schemas.microsoft.com/office/drawing/2014/main" id="{A262BB18-65F1-91CA-1BEF-CF97631132C6}"/>
              </a:ext>
            </a:extLst>
          </p:cNvPr>
          <p:cNvSpPr txBox="1"/>
          <p:nvPr/>
        </p:nvSpPr>
        <p:spPr>
          <a:xfrm>
            <a:off x="4498129" y="4400825"/>
            <a:ext cx="1654361" cy="507831"/>
          </a:xfrm>
          <a:prstGeom prst="rect">
            <a:avLst/>
          </a:prstGeom>
          <a:solidFill>
            <a:srgbClr val="9E271F"/>
          </a:solidFill>
        </p:spPr>
        <p:txBody>
          <a:bodyPr wrap="square" lIns="36000" tIns="0" rIns="3600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geluidsgolven zijn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 trillingen voelbaar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de omgeving</a:t>
            </a: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E6C6FD00-EEB8-06AD-0E63-1A53A913BACA}"/>
              </a:ext>
            </a:extLst>
          </p:cNvPr>
          <p:cNvSpPr txBox="1"/>
          <p:nvPr/>
        </p:nvSpPr>
        <p:spPr>
          <a:xfrm>
            <a:off x="6488399" y="4402755"/>
            <a:ext cx="1623873" cy="677108"/>
          </a:xfrm>
          <a:prstGeom prst="rect">
            <a:avLst/>
          </a:prstGeom>
          <a:solidFill>
            <a:srgbClr val="9E271F"/>
          </a:solidFill>
        </p:spPr>
        <p:txBody>
          <a:bodyPr wrap="square" lIns="36000" tIns="0" rIns="3600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aan- en afrijdend werkverkeer 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het slaan 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heipalen</a:t>
            </a: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374691DF-5792-9EC6-6D82-29653553C743}"/>
              </a:ext>
            </a:extLst>
          </p:cNvPr>
          <p:cNvSpPr txBox="1"/>
          <p:nvPr/>
        </p:nvSpPr>
        <p:spPr>
          <a:xfrm>
            <a:off x="8387878" y="4400825"/>
            <a:ext cx="1721309" cy="1354217"/>
          </a:xfrm>
          <a:prstGeom prst="rect">
            <a:avLst/>
          </a:prstGeom>
          <a:solidFill>
            <a:srgbClr val="9E271F"/>
          </a:solidFill>
        </p:spPr>
        <p:txBody>
          <a:bodyPr wrap="square" lIns="36000" tIns="0" rIns="3600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geluid 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boorstangen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lichtoverlast 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de nacht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verkeersbelasting 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stofhinder</a:t>
            </a:r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0CE24A1D-80A9-7EA5-86AA-225D5F072118}"/>
              </a:ext>
            </a:extLst>
          </p:cNvPr>
          <p:cNvSpPr txBox="1"/>
          <p:nvPr/>
        </p:nvSpPr>
        <p:spPr>
          <a:xfrm>
            <a:off x="10334981" y="4401135"/>
            <a:ext cx="1687447" cy="1184940"/>
          </a:xfrm>
          <a:prstGeom prst="rect">
            <a:avLst/>
          </a:prstGeom>
          <a:solidFill>
            <a:srgbClr val="9E271F"/>
          </a:solidFill>
        </p:spPr>
        <p:txBody>
          <a:bodyPr wrap="square" lIns="36000" tIns="0" rIns="3600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beperkt vrachtverkeer 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(circa 1x per 2 weken)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testen van het alarm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eventueel: 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geluid van de fakkel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CEE4AD97-C5F1-CECC-C745-A484E872B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0476" y="3124996"/>
            <a:ext cx="622475" cy="66020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05B0EC05-1DCB-C63B-68F9-839A5AF8A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6718" y="3074193"/>
            <a:ext cx="585831" cy="40753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1FB72BA-70AE-E93F-DCD1-129918C6BF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84639" y="3189719"/>
            <a:ext cx="664201" cy="100481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7E71513-6539-8BF6-9DDB-7070B7D3C6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2779" y="2897213"/>
            <a:ext cx="1521208" cy="102126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48F127CA-CD42-88A2-9262-D31243C746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27970" y="3530939"/>
            <a:ext cx="647700" cy="6985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B85FFA6-95FE-AFF8-F493-D1FC70AF8C3B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849351">
            <a:off x="10590785" y="3695794"/>
            <a:ext cx="647403" cy="52151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C3491121-CEB0-FFD9-402D-127C0FB98E91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84263" y="3511459"/>
            <a:ext cx="787400" cy="5461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F0A4CF9B-AEDE-FD40-E9C7-F2D340633AF6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532429" y="2915482"/>
            <a:ext cx="323569" cy="1132491"/>
          </a:xfrm>
          <a:prstGeom prst="rect">
            <a:avLst/>
          </a:prstGeom>
        </p:spPr>
      </p:pic>
      <p:sp>
        <p:nvSpPr>
          <p:cNvPr id="43" name="Content Placeholder 7">
            <a:extLst>
              <a:ext uri="{FF2B5EF4-FFF2-40B4-BE49-F238E27FC236}">
                <a16:creationId xmlns:a16="http://schemas.microsoft.com/office/drawing/2014/main" id="{17FAF42D-F346-424D-130D-15913A5A7F30}"/>
              </a:ext>
            </a:extLst>
          </p:cNvPr>
          <p:cNvSpPr txBox="1">
            <a:spLocks/>
          </p:cNvSpPr>
          <p:nvPr/>
        </p:nvSpPr>
        <p:spPr>
          <a:xfrm>
            <a:off x="4206002" y="1305646"/>
            <a:ext cx="7613999" cy="307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74333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Tijdelijk overlast</a:t>
            </a:r>
          </a:p>
        </p:txBody>
      </p:sp>
      <p:sp>
        <p:nvSpPr>
          <p:cNvPr id="44" name="Content Placeholder 7">
            <a:extLst>
              <a:ext uri="{FF2B5EF4-FFF2-40B4-BE49-F238E27FC236}">
                <a16:creationId xmlns:a16="http://schemas.microsoft.com/office/drawing/2014/main" id="{6E17D891-A81B-37BA-960C-F2DE2A5F37A9}"/>
              </a:ext>
            </a:extLst>
          </p:cNvPr>
          <p:cNvSpPr txBox="1">
            <a:spLocks/>
          </p:cNvSpPr>
          <p:nvPr/>
        </p:nvSpPr>
        <p:spPr>
          <a:xfrm>
            <a:off x="1165764" y="1261765"/>
            <a:ext cx="7613999" cy="307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74333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Langetermijn voordelen</a:t>
            </a:r>
          </a:p>
        </p:txBody>
      </p:sp>
    </p:spTree>
    <p:extLst>
      <p:ext uri="{BB962C8B-B14F-4D97-AF65-F5344CB8AC3E}">
        <p14:creationId xmlns:p14="http://schemas.microsoft.com/office/powerpoint/2010/main" val="2182243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2">
            <a:extLst>
              <a:ext uri="{FF2B5EF4-FFF2-40B4-BE49-F238E27FC236}">
                <a16:creationId xmlns:a16="http://schemas.microsoft.com/office/drawing/2014/main" id="{DC62DEB9-1ECC-C3B9-A695-DD43001925A4}"/>
              </a:ext>
            </a:extLst>
          </p:cNvPr>
          <p:cNvSpPr/>
          <p:nvPr/>
        </p:nvSpPr>
        <p:spPr>
          <a:xfrm>
            <a:off x="2719692" y="2954730"/>
            <a:ext cx="3862537" cy="5615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850594ED-182D-8269-7A39-18AB7E49CFEF}"/>
              </a:ext>
            </a:extLst>
          </p:cNvPr>
          <p:cNvSpPr/>
          <p:nvPr/>
        </p:nvSpPr>
        <p:spPr>
          <a:xfrm>
            <a:off x="336000" y="3162170"/>
            <a:ext cx="1992758" cy="35415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ardwarmte">
            <a:extLst>
              <a:ext uri="{FF2B5EF4-FFF2-40B4-BE49-F238E27FC236}">
                <a16:creationId xmlns:a16="http://schemas.microsoft.com/office/drawing/2014/main" id="{71B102CB-A0A2-C9BC-C7B3-122AC2586C4F}"/>
              </a:ext>
            </a:extLst>
          </p:cNvPr>
          <p:cNvSpPr txBox="1"/>
          <p:nvPr/>
        </p:nvSpPr>
        <p:spPr>
          <a:xfrm>
            <a:off x="1198848" y="4111627"/>
            <a:ext cx="56265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Museo Sans"/>
                <a:rtl val="0"/>
              </a:rPr>
              <a:t>aardwarmte</a:t>
            </a:r>
          </a:p>
        </p:txBody>
      </p:sp>
      <p:sp>
        <p:nvSpPr>
          <p:cNvPr id="78" name="Titel 1">
            <a:extLst>
              <a:ext uri="{FF2B5EF4-FFF2-40B4-BE49-F238E27FC236}">
                <a16:creationId xmlns:a16="http://schemas.microsoft.com/office/drawing/2014/main" id="{CA81F09E-B6A1-8A93-7724-1A295A1E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12" y="169441"/>
            <a:ext cx="11541388" cy="1325563"/>
          </a:xfrm>
        </p:spPr>
        <p:txBody>
          <a:bodyPr/>
          <a:lstStyle/>
          <a:p>
            <a:r>
              <a:rPr lang="nl-NL" dirty="0"/>
              <a:t>Wat betekent het als je woning wordt aangesloten op een warmtenet met aardwarmte?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9000AAF-E366-4CDA-0147-1CC50303636F}"/>
              </a:ext>
            </a:extLst>
          </p:cNvPr>
          <p:cNvSpPr/>
          <p:nvPr/>
        </p:nvSpPr>
        <p:spPr>
          <a:xfrm>
            <a:off x="336000" y="1592204"/>
            <a:ext cx="1992758" cy="16280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C69B31-6092-6C0B-37A5-0ACF8E1E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806" y="2207844"/>
            <a:ext cx="1854951" cy="1184011"/>
          </a:xfrm>
          <a:prstGeom prst="rect">
            <a:avLst/>
          </a:prstGeom>
        </p:spPr>
      </p:pic>
      <p:sp>
        <p:nvSpPr>
          <p:cNvPr id="7" name="Rectangle 23">
            <a:extLst>
              <a:ext uri="{FF2B5EF4-FFF2-40B4-BE49-F238E27FC236}">
                <a16:creationId xmlns:a16="http://schemas.microsoft.com/office/drawing/2014/main" id="{1955A39E-37A0-F7C4-94D0-0843C49306BA}"/>
              </a:ext>
            </a:extLst>
          </p:cNvPr>
          <p:cNvSpPr/>
          <p:nvPr/>
        </p:nvSpPr>
        <p:spPr>
          <a:xfrm>
            <a:off x="2719692" y="1592205"/>
            <a:ext cx="3862537" cy="13625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62E370C-56EC-AF8F-81D7-08967CC5F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021"/>
          <a:stretch/>
        </p:blipFill>
        <p:spPr>
          <a:xfrm>
            <a:off x="2730569" y="1828889"/>
            <a:ext cx="3672113" cy="1594208"/>
          </a:xfrm>
          <a:prstGeom prst="rect">
            <a:avLst/>
          </a:prstGeom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51B8F4AF-E6B5-256C-E242-2075EA4458E4}"/>
              </a:ext>
            </a:extLst>
          </p:cNvPr>
          <p:cNvSpPr/>
          <p:nvPr/>
        </p:nvSpPr>
        <p:spPr>
          <a:xfrm>
            <a:off x="6973164" y="1592204"/>
            <a:ext cx="4880954" cy="4398992"/>
          </a:xfrm>
          <a:prstGeom prst="rect">
            <a:avLst/>
          </a:prstGeom>
          <a:solidFill>
            <a:srgbClr val="2A8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6000" r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  <a:t>Na de aansluiting op het warmtenet verdwijnt de cv-ketel uit het gebouw.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  <a:t>Binnenshuis wordt een afleverset geplaatst.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  <a:t>Aan radiatoren, vloerverwarming of temperatuurregeling verandert niets.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  <a:t>Of extra isoleren nodig is, hangt af van het type gebouw en de staat van onderhoud. Isolatie kan wel bijdragen aan verlaging van de energierekening.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" panose="020605030202050204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72319EE-7BFC-E09D-876D-2B7680EB20F6}"/>
              </a:ext>
            </a:extLst>
          </p:cNvPr>
          <p:cNvSpPr/>
          <p:nvPr/>
        </p:nvSpPr>
        <p:spPr>
          <a:xfrm>
            <a:off x="7090229" y="1711593"/>
            <a:ext cx="805542" cy="805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E90FDADA-A6C3-1712-26D3-2A920C94EC0B}"/>
              </a:ext>
            </a:extLst>
          </p:cNvPr>
          <p:cNvSpPr/>
          <p:nvPr/>
        </p:nvSpPr>
        <p:spPr>
          <a:xfrm>
            <a:off x="7074948" y="3162170"/>
            <a:ext cx="805542" cy="805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AFC272ED-1AFC-1D18-A83B-4FAE08304076}"/>
              </a:ext>
            </a:extLst>
          </p:cNvPr>
          <p:cNvSpPr/>
          <p:nvPr/>
        </p:nvSpPr>
        <p:spPr>
          <a:xfrm>
            <a:off x="7074948" y="4653163"/>
            <a:ext cx="805542" cy="805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43FAFF0-F52E-574D-D44D-E0BB16008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159316" y="1737967"/>
            <a:ext cx="405484" cy="738561"/>
          </a:xfrm>
          <a:prstGeom prst="rect">
            <a:avLst/>
          </a:prstGeom>
        </p:spPr>
      </p:pic>
      <p:sp>
        <p:nvSpPr>
          <p:cNvPr id="27" name="Cross 32">
            <a:extLst>
              <a:ext uri="{FF2B5EF4-FFF2-40B4-BE49-F238E27FC236}">
                <a16:creationId xmlns:a16="http://schemas.microsoft.com/office/drawing/2014/main" id="{C4B3A083-620E-3AAD-CBD4-4FECBC93FFA6}"/>
              </a:ext>
            </a:extLst>
          </p:cNvPr>
          <p:cNvSpPr/>
          <p:nvPr/>
        </p:nvSpPr>
        <p:spPr>
          <a:xfrm rot="2700000">
            <a:off x="7624076" y="1752502"/>
            <a:ext cx="212420" cy="212420"/>
          </a:xfrm>
          <a:prstGeom prst="plus">
            <a:avLst>
              <a:gd name="adj" fmla="val 37297"/>
            </a:avLst>
          </a:prstGeom>
          <a:solidFill>
            <a:srgbClr val="C00000"/>
          </a:solidFill>
          <a:ln>
            <a:solidFill>
              <a:srgbClr val="2A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AC9678C-9E94-7C95-0508-33B4D4CE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90229" y="3433904"/>
            <a:ext cx="685800" cy="419100"/>
          </a:xfrm>
          <a:prstGeom prst="rect">
            <a:avLst/>
          </a:prstGeom>
        </p:spPr>
      </p:pic>
      <p:sp>
        <p:nvSpPr>
          <p:cNvPr id="29" name="Freeform 35">
            <a:extLst>
              <a:ext uri="{FF2B5EF4-FFF2-40B4-BE49-F238E27FC236}">
                <a16:creationId xmlns:a16="http://schemas.microsoft.com/office/drawing/2014/main" id="{069ECCB6-277F-9A13-CCD3-89E0495CF11B}"/>
              </a:ext>
            </a:extLst>
          </p:cNvPr>
          <p:cNvSpPr/>
          <p:nvPr/>
        </p:nvSpPr>
        <p:spPr>
          <a:xfrm>
            <a:off x="7614250" y="3191594"/>
            <a:ext cx="161779" cy="136376"/>
          </a:xfrm>
          <a:custGeom>
            <a:avLst/>
            <a:gdLst>
              <a:gd name="connsiteX0" fmla="*/ 0 w 161779"/>
              <a:gd name="connsiteY0" fmla="*/ 77373 h 172329"/>
              <a:gd name="connsiteX1" fmla="*/ 59788 w 161779"/>
              <a:gd name="connsiteY1" fmla="*/ 172329 h 172329"/>
              <a:gd name="connsiteX2" fmla="*/ 161779 w 161779"/>
              <a:gd name="connsiteY2" fmla="*/ 0 h 17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779" h="172329">
                <a:moveTo>
                  <a:pt x="0" y="77373"/>
                </a:moveTo>
                <a:lnTo>
                  <a:pt x="59788" y="172329"/>
                </a:lnTo>
                <a:lnTo>
                  <a:pt x="161779" y="0"/>
                </a:lnTo>
              </a:path>
            </a:pathLst>
          </a:custGeom>
          <a:noFill/>
          <a:ln w="41275">
            <a:solidFill>
              <a:srgbClr val="2A8D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DDA29324-8EC6-0BE8-4C70-B93A38BA7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7070" y="4730004"/>
            <a:ext cx="651859" cy="651859"/>
          </a:xfrm>
          <a:prstGeom prst="rect">
            <a:avLst/>
          </a:prstGeom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0E45932F-1A80-26E5-0A4A-ABFC0B174B7B}"/>
              </a:ext>
            </a:extLst>
          </p:cNvPr>
          <p:cNvSpPr txBox="1"/>
          <p:nvPr/>
        </p:nvSpPr>
        <p:spPr>
          <a:xfrm>
            <a:off x="348758" y="3637755"/>
            <a:ext cx="1980000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E74333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Aardwarmte-installatie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407FC0F8-FD3E-AAF2-6C47-8E63708DB3E1}"/>
              </a:ext>
            </a:extLst>
          </p:cNvPr>
          <p:cNvSpPr txBox="1"/>
          <p:nvPr/>
        </p:nvSpPr>
        <p:spPr>
          <a:xfrm>
            <a:off x="2730569" y="3637755"/>
            <a:ext cx="1980000" cy="1938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E74333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Warmtenet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8918EE8-32C8-ADCD-CA8B-06E2B23E825D}"/>
              </a:ext>
            </a:extLst>
          </p:cNvPr>
          <p:cNvSpPr txBox="1"/>
          <p:nvPr/>
        </p:nvSpPr>
        <p:spPr>
          <a:xfrm>
            <a:off x="-1" y="4418175"/>
            <a:ext cx="2926561" cy="1573021"/>
          </a:xfrm>
          <a:prstGeom prst="rect">
            <a:avLst/>
          </a:prstGeom>
          <a:solidFill>
            <a:srgbClr val="2A8D7C"/>
          </a:solidFill>
        </p:spPr>
        <p:txBody>
          <a:bodyPr wrap="square" lIns="324000" tIns="72000" rIns="72000" bIns="72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Arial" panose="020B0604020202020204" pitchFamily="34" charset="0"/>
              </a:rPr>
              <a:t>Kosten: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  <a:t>voor de gebruiker gelijk of lager dan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Nova Light" panose="02060303020205020403" pitchFamily="18" charset="0"/>
                <a:ea typeface="+mn-ea"/>
                <a:cs typeface="+mn-cs"/>
              </a:rPr>
              <a:t>verwarming met aardgas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 panose="020603030202050204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4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ardwarmte">
            <a:extLst>
              <a:ext uri="{FF2B5EF4-FFF2-40B4-BE49-F238E27FC236}">
                <a16:creationId xmlns:a16="http://schemas.microsoft.com/office/drawing/2014/main" id="{71B102CB-A0A2-C9BC-C7B3-122AC2586C4F}"/>
              </a:ext>
            </a:extLst>
          </p:cNvPr>
          <p:cNvSpPr txBox="1"/>
          <p:nvPr/>
        </p:nvSpPr>
        <p:spPr>
          <a:xfrm>
            <a:off x="1198848" y="4111627"/>
            <a:ext cx="56265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Museo Sans"/>
                <a:rtl val="0"/>
              </a:rPr>
              <a:t>aardwarmte</a:t>
            </a:r>
          </a:p>
        </p:txBody>
      </p:sp>
      <p:sp>
        <p:nvSpPr>
          <p:cNvPr id="78" name="Titel 1">
            <a:extLst>
              <a:ext uri="{FF2B5EF4-FFF2-40B4-BE49-F238E27FC236}">
                <a16:creationId xmlns:a16="http://schemas.microsoft.com/office/drawing/2014/main" id="{CA81F09E-B6A1-8A93-7724-1A295A1E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12" y="169441"/>
            <a:ext cx="11541388" cy="1325563"/>
          </a:xfrm>
        </p:spPr>
        <p:txBody>
          <a:bodyPr/>
          <a:lstStyle/>
          <a:p>
            <a:r>
              <a:rPr lang="nl-NL" dirty="0"/>
              <a:t>Risico’s en perceptie bij aardwarmtewinning</a:t>
            </a:r>
          </a:p>
        </p:txBody>
      </p:sp>
      <p:sp>
        <p:nvSpPr>
          <p:cNvPr id="79" name="Tijdelijke aanduiding voor inhoud 2">
            <a:extLst>
              <a:ext uri="{FF2B5EF4-FFF2-40B4-BE49-F238E27FC236}">
                <a16:creationId xmlns:a16="http://schemas.microsoft.com/office/drawing/2014/main" id="{3ACD94D2-4D72-114A-9938-3E7E6BD9E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12" y="1177412"/>
            <a:ext cx="8493389" cy="569819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/>
              <a:t>Mijnbouwactiviteit en seismiciteit</a:t>
            </a:r>
          </a:p>
          <a:p>
            <a:r>
              <a:rPr lang="nl-NL" sz="1200" dirty="0">
                <a:latin typeface="Rockwell Nova Light" panose="02060303020205020403" pitchFamily="18" charset="0"/>
              </a:rPr>
              <a:t>Het gevaar voor aardbevingen als gevolg van aardwarmtewinning is minimaal.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Zo wordt, in tegenstelling tot de gasvelden in Nederland, geen volume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onttrokken aan de ondergrond.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Ervaringen met gaswinning maken dat beleid heel strikt en risicomijdend is.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/>
              <a:t>Radioactief materiaal</a:t>
            </a:r>
          </a:p>
          <a:p>
            <a:r>
              <a:rPr lang="nl-NL" sz="1200" dirty="0">
                <a:latin typeface="Rockwell Nova Light" panose="02060303020205020403" pitchFamily="18" charset="0"/>
              </a:rPr>
              <a:t>Materiaal uit de diepe ondergrond kan licht radioactief zijn, doordat de aarde van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nature radioactieve stoffen bevat. Bij het winnen van aardwarmte worden uit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voorzorg maatregelen genomen voor stralingsbescherming, ook wordt bijzondere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afvalverwerking geregeld. Radioactief materiaal wordt uit het water gefilterd en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door gecertificeerd bedrijf van terrein verwijdert.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/>
              <a:t>Ondergrond en drinkwater</a:t>
            </a:r>
          </a:p>
          <a:p>
            <a:r>
              <a:rPr lang="nl-NL" sz="1200" dirty="0">
                <a:latin typeface="Rockwell Nova Light" panose="02060303020205020403" pitchFamily="18" charset="0"/>
              </a:rPr>
              <a:t>Drinkwater is een schoon goed. Nu er meer energietoepassingen in de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ondergrond plaatsvinden is afstemming belangrijk: 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drinkwater, </a:t>
            </a:r>
            <a:r>
              <a:rPr lang="nl-NL" sz="1200" dirty="0" err="1">
                <a:latin typeface="Rockwell Nova Light" panose="02060303020205020403" pitchFamily="18" charset="0"/>
              </a:rPr>
              <a:t>bodemenergie</a:t>
            </a:r>
            <a:r>
              <a:rPr lang="nl-NL" sz="1200" dirty="0">
                <a:latin typeface="Rockwell Nova Light" panose="02060303020205020403" pitchFamily="18" charset="0"/>
              </a:rPr>
              <a:t>, geothermie, opslag, infrastructuur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/>
              <a:t>Bodemdaling</a:t>
            </a:r>
          </a:p>
          <a:p>
            <a:r>
              <a:rPr lang="nl-NL" sz="1200" dirty="0">
                <a:latin typeface="Rockwell Nova Light" panose="02060303020205020403" pitchFamily="18" charset="0"/>
              </a:rPr>
              <a:t>Kansen op bodemdaling zijn nihil omdat er bij aardwarmtewinning geen </a:t>
            </a:r>
            <a:br>
              <a:rPr lang="nl-NL" sz="1200" dirty="0">
                <a:latin typeface="Rockwell Nova Light" panose="02060303020205020403" pitchFamily="18" charset="0"/>
              </a:rPr>
            </a:br>
            <a:r>
              <a:rPr lang="nl-NL" sz="1200" dirty="0">
                <a:latin typeface="Rockwell Nova Light" panose="02060303020205020403" pitchFamily="18" charset="0"/>
              </a:rPr>
              <a:t>onttrekking plaatsvindt.</a:t>
            </a:r>
          </a:p>
          <a:p>
            <a:r>
              <a:rPr lang="nl-NL" dirty="0"/>
              <a:t>Geothermie is in Nederland een relatief nieuwe duurzame energiebron. En dat roept natuurlijk vragen op. Een geothermie initiatiefnemer zal omwonenden bij het project betrekken en informeren. </a:t>
            </a:r>
          </a:p>
          <a:p>
            <a:endParaRPr lang="nl-NL" dirty="0"/>
          </a:p>
        </p:txBody>
      </p:sp>
      <p:pic>
        <p:nvPicPr>
          <p:cNvPr id="3" name="Afbeelding 2" descr="Afbeelding met hemel, persoon, wolk, kleding&#10;&#10;Automatisch gegenereerde beschrijving">
            <a:extLst>
              <a:ext uri="{FF2B5EF4-FFF2-40B4-BE49-F238E27FC236}">
                <a16:creationId xmlns:a16="http://schemas.microsoft.com/office/drawing/2014/main" id="{AA7DCFC9-3329-396D-4A4A-FB8DC6ECC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17" y="1177412"/>
            <a:ext cx="4994857" cy="37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90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5585943-9DF3-D6AE-750A-489E3B483B1A}"/>
              </a:ext>
            </a:extLst>
          </p:cNvPr>
          <p:cNvSpPr/>
          <p:nvPr/>
        </p:nvSpPr>
        <p:spPr>
          <a:xfrm>
            <a:off x="0" y="1765804"/>
            <a:ext cx="12192000" cy="4533898"/>
          </a:xfrm>
          <a:prstGeom prst="rect">
            <a:avLst/>
          </a:prstGeom>
          <a:solidFill>
            <a:srgbClr val="B8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Nova Light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43764A-2EB2-9DD8-419F-E6DC7BDA1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2060"/>
                </a:solidFill>
              </a:rPr>
              <a:t>Veilig en verantwoord aardwarmte winnen</a:t>
            </a:r>
            <a:br>
              <a:rPr lang="nl-NL" dirty="0">
                <a:solidFill>
                  <a:srgbClr val="002060"/>
                </a:solidFill>
              </a:rPr>
            </a:b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sz="2000" dirty="0">
                <a:solidFill>
                  <a:srgbClr val="002060"/>
                </a:solidFill>
              </a:rPr>
              <a:t>Wat doet de sector en overheid?</a:t>
            </a:r>
            <a:endParaRPr lang="nl-NL" sz="2000" dirty="0"/>
          </a:p>
        </p:txBody>
      </p:sp>
      <p:pic>
        <p:nvPicPr>
          <p:cNvPr id="4" name="De veilige en verantwoorde winning van aardwarmte.mp4" descr="De veilige en verantwoorde winning van aardwarmte.mp4">
            <a:hlinkClick r:id="" action="ppaction://media"/>
            <a:extLst>
              <a:ext uri="{FF2B5EF4-FFF2-40B4-BE49-F238E27FC236}">
                <a16:creationId xmlns:a16="http://schemas.microsoft.com/office/drawing/2014/main" id="{466F5A18-1C0C-641D-D7DB-3CF091DF31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228144" y="1825625"/>
            <a:ext cx="7735712" cy="4351338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AB535BE-0A47-A69D-2E0F-FD2D4920D11F}"/>
              </a:ext>
            </a:extLst>
          </p:cNvPr>
          <p:cNvSpPr txBox="1"/>
          <p:nvPr/>
        </p:nvSpPr>
        <p:spPr>
          <a:xfrm>
            <a:off x="954821" y="1430037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Animatie:</a:t>
            </a:r>
          </a:p>
        </p:txBody>
      </p:sp>
    </p:spTree>
    <p:extLst>
      <p:ext uri="{BB962C8B-B14F-4D97-AF65-F5344CB8AC3E}">
        <p14:creationId xmlns:p14="http://schemas.microsoft.com/office/powerpoint/2010/main" val="13997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8018CA-6C74-DBA0-68FB-F670CCEA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7" y="159437"/>
            <a:ext cx="10515600" cy="1325563"/>
          </a:xfrm>
        </p:spPr>
        <p:txBody>
          <a:bodyPr/>
          <a:lstStyle/>
          <a:p>
            <a:r>
              <a:rPr lang="nl-NL" dirty="0"/>
              <a:t>Rollen en verantwoordelijkheden bij aardwarmte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17B5B9-8701-B657-5ACB-D08FF6A4B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36001" y="1463305"/>
            <a:ext cx="2031100" cy="73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8D7581E-A923-C7D8-AB39-9701EA44F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6771" b="-9584"/>
          <a:stretch/>
        </p:blipFill>
        <p:spPr bwMode="auto">
          <a:xfrm>
            <a:off x="336001" y="3724111"/>
            <a:ext cx="1884399" cy="8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41F1EC6-E5B4-88AF-4052-089513AC5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98031" y="1485000"/>
            <a:ext cx="1728000" cy="201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FEDBE7C-C87E-101D-D097-5CF4FA424B0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341077" y="1485000"/>
            <a:ext cx="1728000" cy="2016000"/>
          </a:xfrm>
          <a:prstGeom prst="rect">
            <a:avLst/>
          </a:prstGeom>
        </p:spPr>
      </p:pic>
      <p:pic>
        <p:nvPicPr>
          <p:cNvPr id="8" name="Tijdelijke aanduiding voor afbeelding 10">
            <a:extLst>
              <a:ext uri="{FF2B5EF4-FFF2-40B4-BE49-F238E27FC236}">
                <a16:creationId xmlns:a16="http://schemas.microsoft.com/office/drawing/2014/main" id="{57D7447E-E858-3E11-38B7-24FADE8436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/>
        </p:blipFill>
        <p:spPr>
          <a:xfrm>
            <a:off x="8102267" y="4767305"/>
            <a:ext cx="528366" cy="526340"/>
          </a:xfrm>
          <a:prstGeom prst="rect">
            <a:avLst/>
          </a:prstGeom>
          <a:noFill/>
        </p:spPr>
      </p:pic>
      <p:pic>
        <p:nvPicPr>
          <p:cNvPr id="9" name="Tijdelijke aanduiding voor afbeelding 12">
            <a:extLst>
              <a:ext uri="{FF2B5EF4-FFF2-40B4-BE49-F238E27FC236}">
                <a16:creationId xmlns:a16="http://schemas.microsoft.com/office/drawing/2014/main" id="{DEEC0970-661E-F23C-5CC8-970DFFD9E9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063" b="2063"/>
          <a:stretch/>
        </p:blipFill>
        <p:spPr>
          <a:xfrm>
            <a:off x="7935329" y="3408507"/>
            <a:ext cx="862243" cy="9548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8A8A0D0-078C-BB71-6986-298D48A5E3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18585" y="1677955"/>
            <a:ext cx="1976000" cy="5616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C405924-20CB-3F0A-949A-EFB247361ABC}"/>
              </a:ext>
            </a:extLst>
          </p:cNvPr>
          <p:cNvSpPr txBox="1"/>
          <p:nvPr/>
        </p:nvSpPr>
        <p:spPr>
          <a:xfrm>
            <a:off x="787123" y="2393311"/>
            <a:ext cx="1884399" cy="7740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Ontwikkelt beleid</a:t>
            </a:r>
            <a:endParaRPr kumimoji="0" lang="en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Nova Light"/>
              <a:ea typeface="+mn-ea"/>
              <a:cs typeface="+mn-cs"/>
            </a:endParaRP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Voorziet in wetgeving</a:t>
            </a:r>
            <a:endParaRPr kumimoji="0" lang="en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Nova Light"/>
              <a:ea typeface="+mn-ea"/>
              <a:cs typeface="+mn-cs"/>
            </a:endParaRP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Verleent vergunningen</a:t>
            </a:r>
            <a:endParaRPr kumimoji="0" lang="en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Nova Light"/>
              <a:ea typeface="+mn-ea"/>
              <a:cs typeface="+mn-cs"/>
            </a:endParaRP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Verleent subsidies</a:t>
            </a:r>
            <a:endParaRPr kumimoji="0" lang="en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Nova Light"/>
              <a:ea typeface="+mn-ea"/>
              <a:cs typeface="+mn-cs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1EF3FA-1B8E-F9AC-8A8E-FDF5EAFE6AE6}"/>
              </a:ext>
            </a:extLst>
          </p:cNvPr>
          <p:cNvSpPr txBox="1"/>
          <p:nvPr/>
        </p:nvSpPr>
        <p:spPr>
          <a:xfrm>
            <a:off x="787123" y="4768218"/>
            <a:ext cx="1752877" cy="7566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Advisering van het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ministerie van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Economische Zaken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en Klimaat</a:t>
            </a: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Toezicht en handhaving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C883B13-E822-BAE9-11AE-859AFBF11FAB}"/>
              </a:ext>
            </a:extLst>
          </p:cNvPr>
          <p:cNvSpPr txBox="1"/>
          <p:nvPr/>
        </p:nvSpPr>
        <p:spPr>
          <a:xfrm>
            <a:off x="3181389" y="3871424"/>
            <a:ext cx="1884400" cy="165173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Aanwijzen drinkwater-beschermingsgebieden</a:t>
            </a: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Ondersteuning bij het inpassen van projecten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in de omgeving</a:t>
            </a: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Advisering aan het ministerie van Economische Zaken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en Klimaat over verlenen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van opsporings- winningsvergunningen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34013F4-4148-7AEC-7EDC-9399373D5B81}"/>
              </a:ext>
            </a:extLst>
          </p:cNvPr>
          <p:cNvSpPr txBox="1"/>
          <p:nvPr/>
        </p:nvSpPr>
        <p:spPr>
          <a:xfrm>
            <a:off x="5251060" y="3871424"/>
            <a:ext cx="2215297" cy="19928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Afstemming ruimtelijk‐ en milieubeleid en vergunning-verlening met het ministerie van Economische Zaken en Klimaat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Advies over lokale omstandig-heden voor opsporings- en winningsvergunningen en bij omgevings-vergunning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Ondersteuning bij het inpassen van projecten in de omgeving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De rol van gemeenten kan veranderen als de Warmtewet wordt aangepast.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2418CFA-846C-E744-BC70-D0914CB2829B}"/>
              </a:ext>
            </a:extLst>
          </p:cNvPr>
          <p:cNvSpPr txBox="1"/>
          <p:nvPr/>
        </p:nvSpPr>
        <p:spPr>
          <a:xfrm>
            <a:off x="8837331" y="4766541"/>
            <a:ext cx="3151530" cy="10977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Energie Beheer Nederland (EBN) richt zich op doelmatige opsporing en winning, planmatig beheer en optimale afzet van koolwaterstoffen.</a:t>
            </a: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Adviseert de overheid over energie- en klimaatbeleid. </a:t>
            </a: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EBN neemt ook (financieel) deel aan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de winning van aardwarmte op locaties.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CD6AF51-9363-5CA4-9614-B2DD174648E1}"/>
              </a:ext>
            </a:extLst>
          </p:cNvPr>
          <p:cNvSpPr txBox="1"/>
          <p:nvPr/>
        </p:nvSpPr>
        <p:spPr>
          <a:xfrm>
            <a:off x="8837330" y="3562462"/>
            <a:ext cx="3151531" cy="7566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Geothermie Nederland verenigt alle ondernemingen en organisaties met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een zakelijk belang in de geothermiesector.</a:t>
            </a: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Initiatiefnemer en beheerder van allesoveraardwarmte.nl.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CD7B280-D4C2-E004-8C9A-06FC248AD6C7}"/>
              </a:ext>
            </a:extLst>
          </p:cNvPr>
          <p:cNvSpPr txBox="1"/>
          <p:nvPr/>
        </p:nvSpPr>
        <p:spPr>
          <a:xfrm>
            <a:off x="8837330" y="2393311"/>
            <a:ext cx="2994732" cy="7740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Adviezen over vergunningen (EZK)</a:t>
            </a: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Technische evaluaties (RVO)</a:t>
            </a: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Databeheer (NLOG)</a:t>
            </a:r>
          </a:p>
          <a:p>
            <a:pPr marL="177800" marR="0" lvl="3" indent="-177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74333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 Light"/>
                <a:ea typeface="+mn-ea"/>
                <a:cs typeface="+mn-cs"/>
              </a:rPr>
              <a:t>ThermoGIS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91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245D38-516C-7A32-7FBD-1AB8DE80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66" y="94559"/>
            <a:ext cx="10515600" cy="1325563"/>
          </a:xfrm>
        </p:spPr>
        <p:txBody>
          <a:bodyPr/>
          <a:lstStyle/>
          <a:p>
            <a:r>
              <a:rPr lang="nl-NL" dirty="0"/>
              <a:t>Contact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8C9DF8-8E39-E127-8DED-53269A9B9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705" y="5061750"/>
            <a:ext cx="2001104" cy="402532"/>
          </a:xfrm>
          <a:prstGeom prst="rect">
            <a:avLst/>
          </a:prstGeom>
        </p:spPr>
      </p:pic>
      <p:pic>
        <p:nvPicPr>
          <p:cNvPr id="5" name="Tijdelijke aanduiding voor afbeelding 10">
            <a:extLst>
              <a:ext uri="{FF2B5EF4-FFF2-40B4-BE49-F238E27FC236}">
                <a16:creationId xmlns:a16="http://schemas.microsoft.com/office/drawing/2014/main" id="{DAB45786-8228-B38E-1FCF-415906248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/>
        </p:blipFill>
        <p:spPr>
          <a:xfrm>
            <a:off x="4115664" y="4875174"/>
            <a:ext cx="778669" cy="775683"/>
          </a:xfrm>
          <a:prstGeom prst="rect">
            <a:avLst/>
          </a:prstGeom>
          <a:noFill/>
        </p:spPr>
      </p:pic>
      <p:pic>
        <p:nvPicPr>
          <p:cNvPr id="6" name="Tijdelijke aanduiding voor afbeelding 12">
            <a:extLst>
              <a:ext uri="{FF2B5EF4-FFF2-40B4-BE49-F238E27FC236}">
                <a16:creationId xmlns:a16="http://schemas.microsoft.com/office/drawing/2014/main" id="{42A44908-7E96-A0D8-E1B0-ABE184879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063" b="2063"/>
          <a:stretch/>
        </p:blipFill>
        <p:spPr>
          <a:xfrm>
            <a:off x="504684" y="4827906"/>
            <a:ext cx="1149336" cy="1272753"/>
          </a:xfrm>
          <a:prstGeom prst="rect">
            <a:avLst/>
          </a:prstGeom>
        </p:spPr>
      </p:pic>
      <p:pic>
        <p:nvPicPr>
          <p:cNvPr id="7" name="Tijdelijke aanduiding voor afbeelding 22" descr="Afbeelding met lucht, buiten, weg, berg&#10;&#10;Automatisch gegenereerde beschrijving">
            <a:extLst>
              <a:ext uri="{FF2B5EF4-FFF2-40B4-BE49-F238E27FC236}">
                <a16:creationId xmlns:a16="http://schemas.microsoft.com/office/drawing/2014/main" id="{78807829-0CA6-0EA1-A316-1713122B73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" t="33907" r="11227" b="751"/>
          <a:stretch/>
        </p:blipFill>
        <p:spPr>
          <a:xfrm>
            <a:off x="5183188" y="685006"/>
            <a:ext cx="7008812" cy="529626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7E77027-8AAA-E5AA-4CD7-F70AA3744423}"/>
              </a:ext>
            </a:extLst>
          </p:cNvPr>
          <p:cNvSpPr txBox="1"/>
          <p:nvPr/>
        </p:nvSpPr>
        <p:spPr>
          <a:xfrm>
            <a:off x="734166" y="1207143"/>
            <a:ext cx="377083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>
                <a:latin typeface="Rockwell Nova Light" panose="02060303020205020403" pitchFamily="18" charset="0"/>
              </a:rPr>
              <a:t>Voor meer informatie over aardwarmte kun je een e-mail sturen naar info@allesoveraardwarmte.nl</a:t>
            </a:r>
          </a:p>
          <a:p>
            <a:endParaRPr lang="nl-NL" sz="1600" dirty="0">
              <a:latin typeface="Rockwell Nova" panose="02060503020205020403" pitchFamily="18" charset="0"/>
            </a:endParaRPr>
          </a:p>
          <a:p>
            <a:endParaRPr lang="nl-NL" sz="1600" dirty="0">
              <a:latin typeface="Rockwell Nova" panose="02060503020205020403" pitchFamily="18" charset="0"/>
            </a:endParaRPr>
          </a:p>
          <a:p>
            <a:endParaRPr lang="nl-NL" sz="1600" dirty="0">
              <a:latin typeface="Rockwell Nova" panose="02060503020205020403" pitchFamily="18" charset="0"/>
            </a:endParaRPr>
          </a:p>
          <a:p>
            <a:endParaRPr lang="nl-NL" sz="1600" dirty="0">
              <a:latin typeface="Rockwell Nova" panose="02060503020205020403" pitchFamily="18" charset="0"/>
            </a:endParaRPr>
          </a:p>
          <a:p>
            <a:endParaRPr lang="nl-NL" sz="1600" dirty="0">
              <a:latin typeface="Rockwell Nova" panose="02060503020205020403" pitchFamily="18" charset="0"/>
            </a:endParaRPr>
          </a:p>
          <a:p>
            <a:endParaRPr lang="nl-NL" sz="1600" dirty="0">
              <a:latin typeface="Rockwell Nova" panose="02060503020205020403" pitchFamily="18" charset="0"/>
            </a:endParaRPr>
          </a:p>
          <a:p>
            <a:endParaRPr lang="nl-NL" sz="1600" dirty="0">
              <a:latin typeface="Rockwell Nova" panose="02060503020205020403" pitchFamily="18" charset="0"/>
            </a:endParaRPr>
          </a:p>
          <a:p>
            <a:endParaRPr lang="nl-NL" sz="1600" dirty="0">
              <a:latin typeface="Rockwell Nova" panose="02060503020205020403" pitchFamily="18" charset="0"/>
            </a:endParaRPr>
          </a:p>
          <a:p>
            <a:r>
              <a:rPr lang="nl-NL" sz="1600" dirty="0">
                <a:latin typeface="Rockwell Nova Light" panose="02060303020205020403" pitchFamily="18" charset="0"/>
              </a:rPr>
              <a:t>Alles over Aardwarmte is een initiatief van:</a:t>
            </a:r>
          </a:p>
        </p:txBody>
      </p:sp>
    </p:spTree>
    <p:extLst>
      <p:ext uri="{BB962C8B-B14F-4D97-AF65-F5344CB8AC3E}">
        <p14:creationId xmlns:p14="http://schemas.microsoft.com/office/powerpoint/2010/main" val="140194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ardwarmte">
            <a:extLst>
              <a:ext uri="{FF2B5EF4-FFF2-40B4-BE49-F238E27FC236}">
                <a16:creationId xmlns:a16="http://schemas.microsoft.com/office/drawing/2014/main" id="{71B102CB-A0A2-C9BC-C7B3-122AC2586C4F}"/>
              </a:ext>
            </a:extLst>
          </p:cNvPr>
          <p:cNvSpPr txBox="1"/>
          <p:nvPr/>
        </p:nvSpPr>
        <p:spPr>
          <a:xfrm>
            <a:off x="1198848" y="4111627"/>
            <a:ext cx="56265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800" spc="0" baseline="0" dirty="0">
                <a:ln/>
                <a:solidFill>
                  <a:srgbClr val="FFFFFF"/>
                </a:solidFill>
                <a:latin typeface="+mj-lt"/>
                <a:sym typeface="Museo Sans"/>
                <a:rtl val="0"/>
              </a:rPr>
              <a:t>aardwarmte</a:t>
            </a:r>
          </a:p>
        </p:txBody>
      </p:sp>
      <p:sp>
        <p:nvSpPr>
          <p:cNvPr id="78" name="Titel 1">
            <a:extLst>
              <a:ext uri="{FF2B5EF4-FFF2-40B4-BE49-F238E27FC236}">
                <a16:creationId xmlns:a16="http://schemas.microsoft.com/office/drawing/2014/main" id="{CA81F09E-B6A1-8A93-7724-1A295A1E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48" y="3600"/>
            <a:ext cx="10515600" cy="1325563"/>
          </a:xfrm>
        </p:spPr>
        <p:txBody>
          <a:bodyPr/>
          <a:lstStyle/>
          <a:p>
            <a:r>
              <a:rPr lang="nl-NL" dirty="0"/>
              <a:t>Wat is aardwarmte?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62667CAB-5422-5DB3-5A4F-D98DEAA0BEAE}"/>
              </a:ext>
            </a:extLst>
          </p:cNvPr>
          <p:cNvSpPr/>
          <p:nvPr/>
        </p:nvSpPr>
        <p:spPr>
          <a:xfrm>
            <a:off x="5468" y="2237192"/>
            <a:ext cx="3279914" cy="2432645"/>
          </a:xfrm>
          <a:prstGeom prst="rect">
            <a:avLst/>
          </a:prstGeom>
          <a:solidFill>
            <a:srgbClr val="6DAF80">
              <a:alpha val="8953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1032" descr="A picture containing sky, plane, road, outdoor&#10;&#10;Description automatically generated">
            <a:extLst>
              <a:ext uri="{FF2B5EF4-FFF2-40B4-BE49-F238E27FC236}">
                <a16:creationId xmlns:a16="http://schemas.microsoft.com/office/drawing/2014/main" id="{9B52EEA0-DEF7-6115-9E89-515C88444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34939" r="837" b="21046"/>
          <a:stretch/>
        </p:blipFill>
        <p:spPr>
          <a:xfrm>
            <a:off x="3274446" y="1099774"/>
            <a:ext cx="8912086" cy="3562350"/>
          </a:xfrm>
          <a:prstGeom prst="rect">
            <a:avLst/>
          </a:prstGeom>
        </p:spPr>
      </p:pic>
      <p:cxnSp>
        <p:nvCxnSpPr>
          <p:cNvPr id="35" name="Straight Connector 62">
            <a:extLst>
              <a:ext uri="{FF2B5EF4-FFF2-40B4-BE49-F238E27FC236}">
                <a16:creationId xmlns:a16="http://schemas.microsoft.com/office/drawing/2014/main" id="{F158D126-CC7B-BCC1-15EC-B75BDE20FD48}"/>
              </a:ext>
            </a:extLst>
          </p:cNvPr>
          <p:cNvCxnSpPr>
            <a:cxnSpLocks/>
          </p:cNvCxnSpPr>
          <p:nvPr/>
        </p:nvCxnSpPr>
        <p:spPr>
          <a:xfrm>
            <a:off x="4503267" y="5955566"/>
            <a:ext cx="1936889" cy="0"/>
          </a:xfrm>
          <a:prstGeom prst="line">
            <a:avLst/>
          </a:prstGeom>
          <a:ln w="28575">
            <a:solidFill>
              <a:srgbClr val="D11E42">
                <a:alpha val="2662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028">
            <a:extLst>
              <a:ext uri="{FF2B5EF4-FFF2-40B4-BE49-F238E27FC236}">
                <a16:creationId xmlns:a16="http://schemas.microsoft.com/office/drawing/2014/main" id="{0CD4FD9D-5A4C-66C2-7773-1EF6E6888843}"/>
              </a:ext>
            </a:extLst>
          </p:cNvPr>
          <p:cNvCxnSpPr>
            <a:cxnSpLocks/>
          </p:cNvCxnSpPr>
          <p:nvPr/>
        </p:nvCxnSpPr>
        <p:spPr>
          <a:xfrm>
            <a:off x="4503267" y="6070107"/>
            <a:ext cx="2114913" cy="0"/>
          </a:xfrm>
          <a:prstGeom prst="line">
            <a:avLst/>
          </a:prstGeom>
          <a:ln w="28575">
            <a:solidFill>
              <a:schemeClr val="accent5">
                <a:alpha val="2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Graphic 79">
            <a:extLst>
              <a:ext uri="{FF2B5EF4-FFF2-40B4-BE49-F238E27FC236}">
                <a16:creationId xmlns:a16="http://schemas.microsoft.com/office/drawing/2014/main" id="{736B416B-7273-0645-FE31-4E5BA178F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21"/>
          <a:stretch/>
        </p:blipFill>
        <p:spPr>
          <a:xfrm>
            <a:off x="6394798" y="4864174"/>
            <a:ext cx="3955999" cy="1293037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66CB494-E725-79B3-4FEE-B8F1E05BA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82996" y="4861211"/>
            <a:ext cx="1296000" cy="1296000"/>
          </a:xfrm>
          <a:prstGeom prst="rect">
            <a:avLst/>
          </a:prstGeom>
        </p:spPr>
      </p:pic>
      <p:sp>
        <p:nvSpPr>
          <p:cNvPr id="84" name="Tijdelijke aanduiding voor dianummer 5">
            <a:extLst>
              <a:ext uri="{FF2B5EF4-FFF2-40B4-BE49-F238E27FC236}">
                <a16:creationId xmlns:a16="http://schemas.microsoft.com/office/drawing/2014/main" id="{07C1D6D1-FED1-A9F1-FCC1-0E5D37021C09}"/>
              </a:ext>
            </a:extLst>
          </p:cNvPr>
          <p:cNvSpPr txBox="1">
            <a:spLocks/>
          </p:cNvSpPr>
          <p:nvPr/>
        </p:nvSpPr>
        <p:spPr>
          <a:xfrm>
            <a:off x="11496000" y="6314400"/>
            <a:ext cx="360000" cy="5616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86" name="Tekstvak 12">
            <a:extLst>
              <a:ext uri="{FF2B5EF4-FFF2-40B4-BE49-F238E27FC236}">
                <a16:creationId xmlns:a16="http://schemas.microsoft.com/office/drawing/2014/main" id="{50C6F664-FB2A-923A-3BB1-43D0E2D0EC78}"/>
              </a:ext>
            </a:extLst>
          </p:cNvPr>
          <p:cNvSpPr txBox="1"/>
          <p:nvPr/>
        </p:nvSpPr>
        <p:spPr>
          <a:xfrm>
            <a:off x="0" y="1090058"/>
            <a:ext cx="3279914" cy="1168671"/>
          </a:xfrm>
          <a:prstGeom prst="rect">
            <a:avLst/>
          </a:prstGeom>
          <a:solidFill>
            <a:srgbClr val="2A8D7C">
              <a:alpha val="89412"/>
            </a:srgbClr>
          </a:solidFill>
        </p:spPr>
        <p:txBody>
          <a:bodyPr wrap="square" lIns="324000" tIns="72000" rIns="72000" bIns="72000">
            <a:no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Aardwarmte is duurzame warmte uit de ondergrond waarmee je huizen, gebouwen en kassen kunt verwarmen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DF740D3B-D823-4AC6-3B5A-E3FB6D1D1E8D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5635" y="3565854"/>
            <a:ext cx="433700" cy="495657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0C297DD4-7085-C6D7-2813-A37452CAAEA5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330" y="4224485"/>
            <a:ext cx="475005" cy="361417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C07FBE9-37FA-2694-6952-63F224317769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3598" y="2474480"/>
            <a:ext cx="557614" cy="382069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FA1CBCBB-9EF9-8D85-09C3-F093F95A7563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8661" y="2992793"/>
            <a:ext cx="320112" cy="413048"/>
          </a:xfrm>
          <a:prstGeom prst="rect">
            <a:avLst/>
          </a:prstGeom>
        </p:spPr>
      </p:pic>
      <p:sp>
        <p:nvSpPr>
          <p:cNvPr id="91" name="TextBox 14">
            <a:extLst>
              <a:ext uri="{FF2B5EF4-FFF2-40B4-BE49-F238E27FC236}">
                <a16:creationId xmlns:a16="http://schemas.microsoft.com/office/drawing/2014/main" id="{329269C9-E646-E33E-A99F-D9E6996C2E30}"/>
              </a:ext>
            </a:extLst>
          </p:cNvPr>
          <p:cNvSpPr txBox="1"/>
          <p:nvPr/>
        </p:nvSpPr>
        <p:spPr>
          <a:xfrm>
            <a:off x="1011203" y="2666427"/>
            <a:ext cx="7149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ahnschrift" panose="020B0502040204020203" pitchFamily="34" charset="0"/>
              </a:rPr>
              <a:t>Lokaal</a:t>
            </a:r>
          </a:p>
        </p:txBody>
      </p:sp>
      <p:sp>
        <p:nvSpPr>
          <p:cNvPr id="92" name="TextBox 15">
            <a:extLst>
              <a:ext uri="{FF2B5EF4-FFF2-40B4-BE49-F238E27FC236}">
                <a16:creationId xmlns:a16="http://schemas.microsoft.com/office/drawing/2014/main" id="{1A17038C-35A1-E80B-2193-D9107DBB9F81}"/>
              </a:ext>
            </a:extLst>
          </p:cNvPr>
          <p:cNvSpPr txBox="1"/>
          <p:nvPr/>
        </p:nvSpPr>
        <p:spPr>
          <a:xfrm>
            <a:off x="984708" y="3127582"/>
            <a:ext cx="1064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ahnschrift" panose="020B0502040204020203" pitchFamily="34" charset="0"/>
              </a:rPr>
              <a:t>Duurzaam</a:t>
            </a:r>
          </a:p>
        </p:txBody>
      </p:sp>
      <p:sp>
        <p:nvSpPr>
          <p:cNvPr id="93" name="TextBox 16">
            <a:extLst>
              <a:ext uri="{FF2B5EF4-FFF2-40B4-BE49-F238E27FC236}">
                <a16:creationId xmlns:a16="http://schemas.microsoft.com/office/drawing/2014/main" id="{61A90445-12A0-6B6A-B4E9-E55F88BA4AE1}"/>
              </a:ext>
            </a:extLst>
          </p:cNvPr>
          <p:cNvSpPr txBox="1"/>
          <p:nvPr/>
        </p:nvSpPr>
        <p:spPr>
          <a:xfrm>
            <a:off x="971682" y="3590530"/>
            <a:ext cx="134652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ahnschrift" panose="020B0502040204020203" pitchFamily="34" charset="0"/>
              </a:rPr>
              <a:t>Betrouwbaar</a:t>
            </a:r>
          </a:p>
        </p:txBody>
      </p:sp>
      <p:sp>
        <p:nvSpPr>
          <p:cNvPr id="94" name="TextBox 17">
            <a:extLst>
              <a:ext uri="{FF2B5EF4-FFF2-40B4-BE49-F238E27FC236}">
                <a16:creationId xmlns:a16="http://schemas.microsoft.com/office/drawing/2014/main" id="{328D3C00-F3F1-CB66-D975-60EB6F345028}"/>
              </a:ext>
            </a:extLst>
          </p:cNvPr>
          <p:cNvSpPr txBox="1"/>
          <p:nvPr/>
        </p:nvSpPr>
        <p:spPr>
          <a:xfrm>
            <a:off x="1011203" y="4153945"/>
            <a:ext cx="11669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ahnschrift" panose="020B0502040204020203" pitchFamily="34" charset="0"/>
              </a:rPr>
              <a:t>Betaalbaar</a:t>
            </a:r>
          </a:p>
        </p:txBody>
      </p:sp>
      <p:grpSp>
        <p:nvGrpSpPr>
          <p:cNvPr id="95" name="Group 45">
            <a:extLst>
              <a:ext uri="{FF2B5EF4-FFF2-40B4-BE49-F238E27FC236}">
                <a16:creationId xmlns:a16="http://schemas.microsoft.com/office/drawing/2014/main" id="{E4576A17-6AF3-C7AB-8ABE-F6C410477598}"/>
              </a:ext>
            </a:extLst>
          </p:cNvPr>
          <p:cNvGrpSpPr/>
          <p:nvPr/>
        </p:nvGrpSpPr>
        <p:grpSpPr>
          <a:xfrm>
            <a:off x="278236" y="4852105"/>
            <a:ext cx="1283995" cy="1283995"/>
            <a:chOff x="707926" y="1607083"/>
            <a:chExt cx="3286445" cy="4692116"/>
          </a:xfrm>
        </p:grpSpPr>
        <p:sp>
          <p:nvSpPr>
            <p:cNvPr id="96" name="bodemenergie">
              <a:extLst>
                <a:ext uri="{FF2B5EF4-FFF2-40B4-BE49-F238E27FC236}">
                  <a16:creationId xmlns:a16="http://schemas.microsoft.com/office/drawing/2014/main" id="{813A3D88-BF0C-BA3F-8E3F-0D13B5E7D321}"/>
                </a:ext>
              </a:extLst>
            </p:cNvPr>
            <p:cNvSpPr/>
            <p:nvPr/>
          </p:nvSpPr>
          <p:spPr>
            <a:xfrm>
              <a:off x="707993" y="1607083"/>
              <a:ext cx="3286311" cy="479000"/>
            </a:xfrm>
            <a:custGeom>
              <a:avLst/>
              <a:gdLst>
                <a:gd name="connsiteX0" fmla="*/ 2628748 w 5257495"/>
                <a:gd name="connsiteY0" fmla="*/ 407539 h 479000"/>
                <a:gd name="connsiteX1" fmla="*/ 1820315 w 5257495"/>
                <a:gd name="connsiteY1" fmla="*/ 340564 h 479000"/>
                <a:gd name="connsiteX2" fmla="*/ 1067923 w 5257495"/>
                <a:gd name="connsiteY2" fmla="*/ 400841 h 479000"/>
                <a:gd name="connsiteX3" fmla="*/ 0 w 5257495"/>
                <a:gd name="connsiteY3" fmla="*/ 479000 h 479000"/>
                <a:gd name="connsiteX4" fmla="*/ 0 w 5257495"/>
                <a:gd name="connsiteY4" fmla="*/ 0 h 479000"/>
                <a:gd name="connsiteX5" fmla="*/ 5257496 w 5257495"/>
                <a:gd name="connsiteY5" fmla="*/ 0 h 479000"/>
                <a:gd name="connsiteX6" fmla="*/ 5257496 w 5257495"/>
                <a:gd name="connsiteY6" fmla="*/ 479000 h 479000"/>
                <a:gd name="connsiteX7" fmla="*/ 4189573 w 5257495"/>
                <a:gd name="connsiteY7" fmla="*/ 400841 h 479000"/>
                <a:gd name="connsiteX8" fmla="*/ 3437181 w 5257495"/>
                <a:gd name="connsiteY8" fmla="*/ 340564 h 479000"/>
                <a:gd name="connsiteX9" fmla="*/ 2628748 w 5257495"/>
                <a:gd name="connsiteY9" fmla="*/ 407539 h 47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57495" h="479000">
                  <a:moveTo>
                    <a:pt x="2628748" y="407539"/>
                  </a:moveTo>
                  <a:cubicBezTo>
                    <a:pt x="2302358" y="418723"/>
                    <a:pt x="2201807" y="345052"/>
                    <a:pt x="1820315" y="340564"/>
                  </a:cubicBezTo>
                  <a:cubicBezTo>
                    <a:pt x="1438823" y="336144"/>
                    <a:pt x="1359320" y="362934"/>
                    <a:pt x="1067923" y="400841"/>
                  </a:cubicBezTo>
                  <a:cubicBezTo>
                    <a:pt x="776659" y="438816"/>
                    <a:pt x="421645" y="432118"/>
                    <a:pt x="0" y="479000"/>
                  </a:cubicBezTo>
                  <a:lnTo>
                    <a:pt x="0" y="0"/>
                  </a:lnTo>
                  <a:lnTo>
                    <a:pt x="5257496" y="0"/>
                  </a:lnTo>
                  <a:cubicBezTo>
                    <a:pt x="5257496" y="0"/>
                    <a:pt x="5257496" y="479000"/>
                    <a:pt x="5257496" y="479000"/>
                  </a:cubicBezTo>
                  <a:cubicBezTo>
                    <a:pt x="4835850" y="432118"/>
                    <a:pt x="4480837" y="438816"/>
                    <a:pt x="4189573" y="400841"/>
                  </a:cubicBezTo>
                  <a:cubicBezTo>
                    <a:pt x="3898175" y="362934"/>
                    <a:pt x="3818673" y="336144"/>
                    <a:pt x="3437181" y="340564"/>
                  </a:cubicBezTo>
                  <a:cubicBezTo>
                    <a:pt x="3055689" y="345052"/>
                    <a:pt x="2955137" y="418723"/>
                    <a:pt x="2628748" y="407539"/>
                  </a:cubicBezTo>
                  <a:close/>
                </a:path>
              </a:pathLst>
            </a:custGeom>
            <a:solidFill>
              <a:srgbClr val="B5C1C3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97" name="aardwarmte">
              <a:extLst>
                <a:ext uri="{FF2B5EF4-FFF2-40B4-BE49-F238E27FC236}">
                  <a16:creationId xmlns:a16="http://schemas.microsoft.com/office/drawing/2014/main" id="{1B7DED27-4AA3-FF87-1B7B-FB2C738CD8E9}"/>
                </a:ext>
              </a:extLst>
            </p:cNvPr>
            <p:cNvGrpSpPr/>
            <p:nvPr/>
          </p:nvGrpSpPr>
          <p:grpSpPr>
            <a:xfrm>
              <a:off x="707926" y="1939926"/>
              <a:ext cx="3286445" cy="3699546"/>
              <a:chOff x="707926" y="1939926"/>
              <a:chExt cx="3286445" cy="3699546"/>
            </a:xfrm>
          </p:grpSpPr>
          <p:sp>
            <p:nvSpPr>
              <p:cNvPr id="99" name="Freeform 35">
                <a:extLst>
                  <a:ext uri="{FF2B5EF4-FFF2-40B4-BE49-F238E27FC236}">
                    <a16:creationId xmlns:a16="http://schemas.microsoft.com/office/drawing/2014/main" id="{35BD4AEC-1561-674F-FDE0-AC42DE1C335E}"/>
                  </a:ext>
                </a:extLst>
              </p:cNvPr>
              <p:cNvSpPr/>
              <p:nvPr/>
            </p:nvSpPr>
            <p:spPr>
              <a:xfrm>
                <a:off x="708060" y="1939926"/>
                <a:ext cx="3286311" cy="447674"/>
              </a:xfrm>
              <a:custGeom>
                <a:avLst/>
                <a:gdLst>
                  <a:gd name="connsiteX0" fmla="*/ 2910627 w 5257495"/>
                  <a:gd name="connsiteY0" fmla="*/ 360866 h 431389"/>
                  <a:gd name="connsiteX1" fmla="*/ 2346802 w 5257495"/>
                  <a:gd name="connsiteY1" fmla="*/ 360866 h 431389"/>
                  <a:gd name="connsiteX2" fmla="*/ 1730221 w 5257495"/>
                  <a:gd name="connsiteY2" fmla="*/ 277349 h 431389"/>
                  <a:gd name="connsiteX3" fmla="*/ 887801 w 5257495"/>
                  <a:gd name="connsiteY3" fmla="*/ 375533 h 431389"/>
                  <a:gd name="connsiteX4" fmla="*/ 0 w 5257495"/>
                  <a:gd name="connsiteY4" fmla="*/ 431390 h 431389"/>
                  <a:gd name="connsiteX5" fmla="*/ 0 w 5257495"/>
                  <a:gd name="connsiteY5" fmla="*/ 138913 h 431389"/>
                  <a:gd name="connsiteX6" fmla="*/ 1067922 w 5257495"/>
                  <a:gd name="connsiteY6" fmla="*/ 60754 h 431389"/>
                  <a:gd name="connsiteX7" fmla="*/ 1820315 w 5257495"/>
                  <a:gd name="connsiteY7" fmla="*/ 477 h 431389"/>
                  <a:gd name="connsiteX8" fmla="*/ 2628748 w 5257495"/>
                  <a:gd name="connsiteY8" fmla="*/ 67451 h 431389"/>
                  <a:gd name="connsiteX9" fmla="*/ 3437181 w 5257495"/>
                  <a:gd name="connsiteY9" fmla="*/ 477 h 431389"/>
                  <a:gd name="connsiteX10" fmla="*/ 4189573 w 5257495"/>
                  <a:gd name="connsiteY10" fmla="*/ 60754 h 431389"/>
                  <a:gd name="connsiteX11" fmla="*/ 5257495 w 5257495"/>
                  <a:gd name="connsiteY11" fmla="*/ 138913 h 431389"/>
                  <a:gd name="connsiteX12" fmla="*/ 5257495 w 5257495"/>
                  <a:gd name="connsiteY12" fmla="*/ 431390 h 431389"/>
                  <a:gd name="connsiteX13" fmla="*/ 4369694 w 5257495"/>
                  <a:gd name="connsiteY13" fmla="*/ 375533 h 431389"/>
                  <a:gd name="connsiteX14" fmla="*/ 3527275 w 5257495"/>
                  <a:gd name="connsiteY14" fmla="*/ 277349 h 431389"/>
                  <a:gd name="connsiteX15" fmla="*/ 2910694 w 5257495"/>
                  <a:gd name="connsiteY15" fmla="*/ 360866 h 43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57495" h="431389">
                    <a:moveTo>
                      <a:pt x="2910627" y="360866"/>
                    </a:moveTo>
                    <a:cubicBezTo>
                      <a:pt x="2724540" y="398104"/>
                      <a:pt x="2532889" y="398104"/>
                      <a:pt x="2346802" y="360866"/>
                    </a:cubicBezTo>
                    <a:cubicBezTo>
                      <a:pt x="2160715" y="323628"/>
                      <a:pt x="1971946" y="277349"/>
                      <a:pt x="1730221" y="277349"/>
                    </a:cubicBezTo>
                    <a:cubicBezTo>
                      <a:pt x="1404971" y="277349"/>
                      <a:pt x="1148632" y="375533"/>
                      <a:pt x="887801" y="375533"/>
                    </a:cubicBezTo>
                    <a:cubicBezTo>
                      <a:pt x="601766" y="375533"/>
                      <a:pt x="0" y="431390"/>
                      <a:pt x="0" y="431390"/>
                    </a:cubicBezTo>
                    <a:lnTo>
                      <a:pt x="0" y="138913"/>
                    </a:lnTo>
                    <a:cubicBezTo>
                      <a:pt x="421645" y="92031"/>
                      <a:pt x="776659" y="98728"/>
                      <a:pt x="1067922" y="60754"/>
                    </a:cubicBezTo>
                    <a:cubicBezTo>
                      <a:pt x="1359320" y="22846"/>
                      <a:pt x="1438823" y="-3943"/>
                      <a:pt x="1820315" y="477"/>
                    </a:cubicBezTo>
                    <a:cubicBezTo>
                      <a:pt x="2201807" y="4964"/>
                      <a:pt x="2302358" y="78636"/>
                      <a:pt x="2628748" y="67451"/>
                    </a:cubicBezTo>
                    <a:cubicBezTo>
                      <a:pt x="2955138" y="78636"/>
                      <a:pt x="3055689" y="4964"/>
                      <a:pt x="3437181" y="477"/>
                    </a:cubicBezTo>
                    <a:cubicBezTo>
                      <a:pt x="3818673" y="-3943"/>
                      <a:pt x="3898175" y="22846"/>
                      <a:pt x="4189573" y="60754"/>
                    </a:cubicBezTo>
                    <a:cubicBezTo>
                      <a:pt x="4480837" y="98728"/>
                      <a:pt x="4835850" y="92031"/>
                      <a:pt x="5257495" y="138913"/>
                    </a:cubicBezTo>
                    <a:lnTo>
                      <a:pt x="5257495" y="431390"/>
                    </a:lnTo>
                    <a:cubicBezTo>
                      <a:pt x="5257495" y="431390"/>
                      <a:pt x="4655796" y="375533"/>
                      <a:pt x="4369694" y="375533"/>
                    </a:cubicBezTo>
                    <a:cubicBezTo>
                      <a:pt x="4108797" y="375533"/>
                      <a:pt x="3852525" y="277349"/>
                      <a:pt x="3527275" y="277349"/>
                    </a:cubicBezTo>
                    <a:cubicBezTo>
                      <a:pt x="3285549" y="277349"/>
                      <a:pt x="3091083" y="324767"/>
                      <a:pt x="2910694" y="360866"/>
                    </a:cubicBezTo>
                    <a:close/>
                  </a:path>
                </a:pathLst>
              </a:custGeom>
              <a:solidFill>
                <a:srgbClr val="A8BABD"/>
              </a:solidFill>
              <a:ln w="67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 36">
                <a:extLst>
                  <a:ext uri="{FF2B5EF4-FFF2-40B4-BE49-F238E27FC236}">
                    <a16:creationId xmlns:a16="http://schemas.microsoft.com/office/drawing/2014/main" id="{90C13135-4A8D-2F54-186E-BF71B687C0B0}"/>
                  </a:ext>
                </a:extLst>
              </p:cNvPr>
              <p:cNvSpPr/>
              <p:nvPr/>
            </p:nvSpPr>
            <p:spPr>
              <a:xfrm>
                <a:off x="707992" y="2183554"/>
                <a:ext cx="3286311" cy="448304"/>
              </a:xfrm>
              <a:custGeom>
                <a:avLst/>
                <a:gdLst>
                  <a:gd name="connsiteX0" fmla="*/ 5257496 w 5257495"/>
                  <a:gd name="connsiteY0" fmla="*/ 154041 h 368701"/>
                  <a:gd name="connsiteX1" fmla="*/ 5257496 w 5257495"/>
                  <a:gd name="connsiteY1" fmla="*/ 345989 h 368701"/>
                  <a:gd name="connsiteX2" fmla="*/ 3993565 w 5257495"/>
                  <a:gd name="connsiteY2" fmla="*/ 212041 h 368701"/>
                  <a:gd name="connsiteX3" fmla="*/ 2803372 w 5257495"/>
                  <a:gd name="connsiteY3" fmla="*/ 351749 h 368701"/>
                  <a:gd name="connsiteX4" fmla="*/ 2658377 w 5257495"/>
                  <a:gd name="connsiteY4" fmla="*/ 368694 h 368701"/>
                  <a:gd name="connsiteX5" fmla="*/ 2599119 w 5257495"/>
                  <a:gd name="connsiteY5" fmla="*/ 368694 h 368701"/>
                  <a:gd name="connsiteX6" fmla="*/ 2454124 w 5257495"/>
                  <a:gd name="connsiteY6" fmla="*/ 351749 h 368701"/>
                  <a:gd name="connsiteX7" fmla="*/ 1263931 w 5257495"/>
                  <a:gd name="connsiteY7" fmla="*/ 212041 h 368701"/>
                  <a:gd name="connsiteX8" fmla="*/ 0 w 5257495"/>
                  <a:gd name="connsiteY8" fmla="*/ 345989 h 368701"/>
                  <a:gd name="connsiteX9" fmla="*/ 0 w 5257495"/>
                  <a:gd name="connsiteY9" fmla="*/ 154041 h 368701"/>
                  <a:gd name="connsiteX10" fmla="*/ 887802 w 5257495"/>
                  <a:gd name="connsiteY10" fmla="*/ 98184 h 368701"/>
                  <a:gd name="connsiteX11" fmla="*/ 1730288 w 5257495"/>
                  <a:gd name="connsiteY11" fmla="*/ 0 h 368701"/>
                  <a:gd name="connsiteX12" fmla="*/ 2346802 w 5257495"/>
                  <a:gd name="connsiteY12" fmla="*/ 83517 h 368701"/>
                  <a:gd name="connsiteX13" fmla="*/ 2910627 w 5257495"/>
                  <a:gd name="connsiteY13" fmla="*/ 83517 h 368701"/>
                  <a:gd name="connsiteX14" fmla="*/ 3527141 w 5257495"/>
                  <a:gd name="connsiteY14" fmla="*/ 0 h 368701"/>
                  <a:gd name="connsiteX15" fmla="*/ 4369627 w 5257495"/>
                  <a:gd name="connsiteY15" fmla="*/ 98184 h 368701"/>
                  <a:gd name="connsiteX16" fmla="*/ 5257429 w 5257495"/>
                  <a:gd name="connsiteY16" fmla="*/ 154041 h 36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57495" h="368701">
                    <a:moveTo>
                      <a:pt x="5257496" y="154041"/>
                    </a:moveTo>
                    <a:lnTo>
                      <a:pt x="5257496" y="345989"/>
                    </a:lnTo>
                    <a:cubicBezTo>
                      <a:pt x="4909990" y="258923"/>
                      <a:pt x="4396106" y="299107"/>
                      <a:pt x="3993565" y="212041"/>
                    </a:cubicBezTo>
                    <a:cubicBezTo>
                      <a:pt x="3675890" y="143392"/>
                      <a:pt x="3105294" y="298839"/>
                      <a:pt x="2803372" y="351749"/>
                    </a:cubicBezTo>
                    <a:cubicBezTo>
                      <a:pt x="2742907" y="362398"/>
                      <a:pt x="2693168" y="368895"/>
                      <a:pt x="2658377" y="368694"/>
                    </a:cubicBezTo>
                    <a:cubicBezTo>
                      <a:pt x="2638602" y="368560"/>
                      <a:pt x="2618894" y="368560"/>
                      <a:pt x="2599119" y="368694"/>
                    </a:cubicBezTo>
                    <a:cubicBezTo>
                      <a:pt x="2564328" y="368962"/>
                      <a:pt x="2514588" y="362398"/>
                      <a:pt x="2454124" y="351749"/>
                    </a:cubicBezTo>
                    <a:cubicBezTo>
                      <a:pt x="2152201" y="298839"/>
                      <a:pt x="1581606" y="143392"/>
                      <a:pt x="1263931" y="212041"/>
                    </a:cubicBezTo>
                    <a:cubicBezTo>
                      <a:pt x="861390" y="299107"/>
                      <a:pt x="347506" y="258923"/>
                      <a:pt x="0" y="345989"/>
                    </a:cubicBezTo>
                    <a:lnTo>
                      <a:pt x="0" y="154041"/>
                    </a:lnTo>
                    <a:cubicBezTo>
                      <a:pt x="0" y="154041"/>
                      <a:pt x="601766" y="98184"/>
                      <a:pt x="887802" y="98184"/>
                    </a:cubicBezTo>
                    <a:cubicBezTo>
                      <a:pt x="1148699" y="98184"/>
                      <a:pt x="1404971" y="0"/>
                      <a:pt x="1730288" y="0"/>
                    </a:cubicBezTo>
                    <a:cubicBezTo>
                      <a:pt x="1971946" y="0"/>
                      <a:pt x="2166413" y="47418"/>
                      <a:pt x="2346802" y="83517"/>
                    </a:cubicBezTo>
                    <a:cubicBezTo>
                      <a:pt x="2532889" y="120755"/>
                      <a:pt x="2724540" y="120755"/>
                      <a:pt x="2910627" y="83517"/>
                    </a:cubicBezTo>
                    <a:cubicBezTo>
                      <a:pt x="3096714" y="46279"/>
                      <a:pt x="3285482" y="0"/>
                      <a:pt x="3527141" y="0"/>
                    </a:cubicBezTo>
                    <a:cubicBezTo>
                      <a:pt x="3852458" y="0"/>
                      <a:pt x="4108730" y="98184"/>
                      <a:pt x="4369627" y="98184"/>
                    </a:cubicBezTo>
                    <a:cubicBezTo>
                      <a:pt x="4655662" y="98184"/>
                      <a:pt x="5257429" y="154041"/>
                      <a:pt x="5257429" y="154041"/>
                    </a:cubicBezTo>
                    <a:close/>
                  </a:path>
                </a:pathLst>
              </a:custGeom>
              <a:solidFill>
                <a:srgbClr val="95A7AA"/>
              </a:solidFill>
              <a:ln w="67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01" name="Freeform 37">
                <a:extLst>
                  <a:ext uri="{FF2B5EF4-FFF2-40B4-BE49-F238E27FC236}">
                    <a16:creationId xmlns:a16="http://schemas.microsoft.com/office/drawing/2014/main" id="{D603450F-EE29-1AC3-D827-76B2338BFD77}"/>
                  </a:ext>
                </a:extLst>
              </p:cNvPr>
              <p:cNvSpPr/>
              <p:nvPr/>
            </p:nvSpPr>
            <p:spPr>
              <a:xfrm>
                <a:off x="707993" y="2419357"/>
                <a:ext cx="3286311" cy="503904"/>
              </a:xfrm>
              <a:custGeom>
                <a:avLst/>
                <a:gdLst>
                  <a:gd name="connsiteX0" fmla="*/ 5257496 w 5257495"/>
                  <a:gd name="connsiteY0" fmla="*/ 151151 h 503904"/>
                  <a:gd name="connsiteX1" fmla="*/ 5257496 w 5257495"/>
                  <a:gd name="connsiteY1" fmla="*/ 503905 h 503904"/>
                  <a:gd name="connsiteX2" fmla="*/ 4189573 w 5257495"/>
                  <a:gd name="connsiteY2" fmla="*/ 262797 h 503904"/>
                  <a:gd name="connsiteX3" fmla="*/ 2648389 w 5257495"/>
                  <a:gd name="connsiteY3" fmla="*/ 445838 h 503904"/>
                  <a:gd name="connsiteX4" fmla="*/ 2609107 w 5257495"/>
                  <a:gd name="connsiteY4" fmla="*/ 445838 h 503904"/>
                  <a:gd name="connsiteX5" fmla="*/ 1067923 w 5257495"/>
                  <a:gd name="connsiteY5" fmla="*/ 262797 h 503904"/>
                  <a:gd name="connsiteX6" fmla="*/ 0 w 5257495"/>
                  <a:gd name="connsiteY6" fmla="*/ 503905 h 503904"/>
                  <a:gd name="connsiteX7" fmla="*/ 0 w 5257495"/>
                  <a:gd name="connsiteY7" fmla="*/ 151151 h 503904"/>
                  <a:gd name="connsiteX8" fmla="*/ 1263931 w 5257495"/>
                  <a:gd name="connsiteY8" fmla="*/ 17203 h 503904"/>
                  <a:gd name="connsiteX9" fmla="*/ 2454124 w 5257495"/>
                  <a:gd name="connsiteY9" fmla="*/ 156911 h 503904"/>
                  <a:gd name="connsiteX10" fmla="*/ 2599119 w 5257495"/>
                  <a:gd name="connsiteY10" fmla="*/ 173855 h 503904"/>
                  <a:gd name="connsiteX11" fmla="*/ 2658377 w 5257495"/>
                  <a:gd name="connsiteY11" fmla="*/ 173855 h 503904"/>
                  <a:gd name="connsiteX12" fmla="*/ 2803372 w 5257495"/>
                  <a:gd name="connsiteY12" fmla="*/ 156911 h 503904"/>
                  <a:gd name="connsiteX13" fmla="*/ 3993565 w 5257495"/>
                  <a:gd name="connsiteY13" fmla="*/ 17203 h 503904"/>
                  <a:gd name="connsiteX14" fmla="*/ 5257496 w 5257495"/>
                  <a:gd name="connsiteY14" fmla="*/ 151151 h 50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57495" h="503904">
                    <a:moveTo>
                      <a:pt x="5257496" y="151151"/>
                    </a:moveTo>
                    <a:lnTo>
                      <a:pt x="5257496" y="503905"/>
                    </a:lnTo>
                    <a:cubicBezTo>
                      <a:pt x="4925944" y="468208"/>
                      <a:pt x="4560340" y="331982"/>
                      <a:pt x="4189573" y="262797"/>
                    </a:cubicBezTo>
                    <a:cubicBezTo>
                      <a:pt x="3788909" y="188054"/>
                      <a:pt x="2852776" y="455081"/>
                      <a:pt x="2648389" y="445838"/>
                    </a:cubicBezTo>
                    <a:cubicBezTo>
                      <a:pt x="2635317" y="445235"/>
                      <a:pt x="2622178" y="445235"/>
                      <a:pt x="2609107" y="445838"/>
                    </a:cubicBezTo>
                    <a:cubicBezTo>
                      <a:pt x="2404719" y="455081"/>
                      <a:pt x="1468586" y="188121"/>
                      <a:pt x="1067923" y="262797"/>
                    </a:cubicBezTo>
                    <a:cubicBezTo>
                      <a:pt x="697156" y="331982"/>
                      <a:pt x="331551" y="468208"/>
                      <a:pt x="0" y="503905"/>
                    </a:cubicBezTo>
                    <a:lnTo>
                      <a:pt x="0" y="151151"/>
                    </a:lnTo>
                    <a:cubicBezTo>
                      <a:pt x="347506" y="64085"/>
                      <a:pt x="861390" y="104269"/>
                      <a:pt x="1263931" y="17203"/>
                    </a:cubicBezTo>
                    <a:cubicBezTo>
                      <a:pt x="1581606" y="-51446"/>
                      <a:pt x="2152201" y="104001"/>
                      <a:pt x="2454124" y="156911"/>
                    </a:cubicBezTo>
                    <a:cubicBezTo>
                      <a:pt x="2514588" y="167560"/>
                      <a:pt x="2564328" y="174056"/>
                      <a:pt x="2599119" y="173855"/>
                    </a:cubicBezTo>
                    <a:cubicBezTo>
                      <a:pt x="2618894" y="173721"/>
                      <a:pt x="2638602" y="173721"/>
                      <a:pt x="2658377" y="173855"/>
                    </a:cubicBezTo>
                    <a:cubicBezTo>
                      <a:pt x="2693168" y="174123"/>
                      <a:pt x="2742907" y="167560"/>
                      <a:pt x="2803372" y="156911"/>
                    </a:cubicBezTo>
                    <a:cubicBezTo>
                      <a:pt x="3105294" y="104001"/>
                      <a:pt x="3675890" y="-51446"/>
                      <a:pt x="3993565" y="17203"/>
                    </a:cubicBezTo>
                    <a:cubicBezTo>
                      <a:pt x="4396106" y="104269"/>
                      <a:pt x="4909990" y="64085"/>
                      <a:pt x="5257496" y="151151"/>
                    </a:cubicBezTo>
                    <a:close/>
                  </a:path>
                </a:pathLst>
              </a:custGeom>
              <a:solidFill>
                <a:srgbClr val="657A7E"/>
              </a:solidFill>
              <a:ln w="67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 38">
                <a:extLst>
                  <a:ext uri="{FF2B5EF4-FFF2-40B4-BE49-F238E27FC236}">
                    <a16:creationId xmlns:a16="http://schemas.microsoft.com/office/drawing/2014/main" id="{2C8A5B63-3BAF-A653-4DE1-620D591AF005}"/>
                  </a:ext>
                </a:extLst>
              </p:cNvPr>
              <p:cNvSpPr/>
              <p:nvPr/>
            </p:nvSpPr>
            <p:spPr>
              <a:xfrm>
                <a:off x="707992" y="2628509"/>
                <a:ext cx="3286311" cy="947250"/>
              </a:xfrm>
              <a:custGeom>
                <a:avLst/>
                <a:gdLst>
                  <a:gd name="connsiteX0" fmla="*/ 5257496 w 5257495"/>
                  <a:gd name="connsiteY0" fmla="*/ 254326 h 863943"/>
                  <a:gd name="connsiteX1" fmla="*/ 5257496 w 5257495"/>
                  <a:gd name="connsiteY1" fmla="*/ 756634 h 863943"/>
                  <a:gd name="connsiteX2" fmla="*/ 4723903 w 5257495"/>
                  <a:gd name="connsiteY2" fmla="*/ 578549 h 863943"/>
                  <a:gd name="connsiteX3" fmla="*/ 4099546 w 5257495"/>
                  <a:gd name="connsiteY3" fmla="*/ 522223 h 863943"/>
                  <a:gd name="connsiteX4" fmla="*/ 3782474 w 5257495"/>
                  <a:gd name="connsiteY4" fmla="*/ 592078 h 863943"/>
                  <a:gd name="connsiteX5" fmla="*/ 3782273 w 5257495"/>
                  <a:gd name="connsiteY5" fmla="*/ 592078 h 863943"/>
                  <a:gd name="connsiteX6" fmla="*/ 3240368 w 5257495"/>
                  <a:gd name="connsiteY6" fmla="*/ 764938 h 863943"/>
                  <a:gd name="connsiteX7" fmla="*/ 3105428 w 5257495"/>
                  <a:gd name="connsiteY7" fmla="*/ 802712 h 863943"/>
                  <a:gd name="connsiteX8" fmla="*/ 2152067 w 5257495"/>
                  <a:gd name="connsiteY8" fmla="*/ 802712 h 863943"/>
                  <a:gd name="connsiteX9" fmla="*/ 2017127 w 5257495"/>
                  <a:gd name="connsiteY9" fmla="*/ 764938 h 863943"/>
                  <a:gd name="connsiteX10" fmla="*/ 1475223 w 5257495"/>
                  <a:gd name="connsiteY10" fmla="*/ 592078 h 863943"/>
                  <a:gd name="connsiteX11" fmla="*/ 1475022 w 5257495"/>
                  <a:gd name="connsiteY11" fmla="*/ 592078 h 863943"/>
                  <a:gd name="connsiteX12" fmla="*/ 1157949 w 5257495"/>
                  <a:gd name="connsiteY12" fmla="*/ 522223 h 863943"/>
                  <a:gd name="connsiteX13" fmla="*/ 533593 w 5257495"/>
                  <a:gd name="connsiteY13" fmla="*/ 578549 h 863943"/>
                  <a:gd name="connsiteX14" fmla="*/ 0 w 5257495"/>
                  <a:gd name="connsiteY14" fmla="*/ 756634 h 863943"/>
                  <a:gd name="connsiteX15" fmla="*/ 0 w 5257495"/>
                  <a:gd name="connsiteY15" fmla="*/ 254326 h 863943"/>
                  <a:gd name="connsiteX16" fmla="*/ 1067923 w 5257495"/>
                  <a:gd name="connsiteY16" fmla="*/ 13218 h 863943"/>
                  <a:gd name="connsiteX17" fmla="*/ 2609107 w 5257495"/>
                  <a:gd name="connsiteY17" fmla="*/ 196259 h 863943"/>
                  <a:gd name="connsiteX18" fmla="*/ 2648389 w 5257495"/>
                  <a:gd name="connsiteY18" fmla="*/ 196259 h 863943"/>
                  <a:gd name="connsiteX19" fmla="*/ 4189573 w 5257495"/>
                  <a:gd name="connsiteY19" fmla="*/ 13218 h 863943"/>
                  <a:gd name="connsiteX20" fmla="*/ 5257496 w 5257495"/>
                  <a:gd name="connsiteY20" fmla="*/ 254326 h 86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57495" h="863943">
                    <a:moveTo>
                      <a:pt x="5257496" y="254326"/>
                    </a:moveTo>
                    <a:lnTo>
                      <a:pt x="5257496" y="756634"/>
                    </a:lnTo>
                    <a:cubicBezTo>
                      <a:pt x="5043522" y="696558"/>
                      <a:pt x="4884517" y="628043"/>
                      <a:pt x="4723903" y="578549"/>
                    </a:cubicBezTo>
                    <a:cubicBezTo>
                      <a:pt x="4544117" y="523161"/>
                      <a:pt x="4362454" y="491549"/>
                      <a:pt x="4099546" y="522223"/>
                    </a:cubicBezTo>
                    <a:cubicBezTo>
                      <a:pt x="3998324" y="534011"/>
                      <a:pt x="3892812" y="559595"/>
                      <a:pt x="3782474" y="592078"/>
                    </a:cubicBezTo>
                    <a:lnTo>
                      <a:pt x="3782273" y="592078"/>
                    </a:lnTo>
                    <a:cubicBezTo>
                      <a:pt x="3613682" y="641773"/>
                      <a:pt x="3433695" y="707608"/>
                      <a:pt x="3240368" y="764938"/>
                    </a:cubicBezTo>
                    <a:cubicBezTo>
                      <a:pt x="3196126" y="778065"/>
                      <a:pt x="3151146" y="790723"/>
                      <a:pt x="3105428" y="802712"/>
                    </a:cubicBezTo>
                    <a:cubicBezTo>
                      <a:pt x="2793049" y="884354"/>
                      <a:pt x="2464447" y="884354"/>
                      <a:pt x="2152067" y="802712"/>
                    </a:cubicBezTo>
                    <a:cubicBezTo>
                      <a:pt x="2106350" y="790790"/>
                      <a:pt x="2061437" y="778065"/>
                      <a:pt x="2017127" y="764938"/>
                    </a:cubicBezTo>
                    <a:cubicBezTo>
                      <a:pt x="1823801" y="707608"/>
                      <a:pt x="1643814" y="641773"/>
                      <a:pt x="1475223" y="592078"/>
                    </a:cubicBezTo>
                    <a:lnTo>
                      <a:pt x="1475022" y="592078"/>
                    </a:lnTo>
                    <a:cubicBezTo>
                      <a:pt x="1364683" y="559595"/>
                      <a:pt x="1259171" y="534011"/>
                      <a:pt x="1157949" y="522223"/>
                    </a:cubicBezTo>
                    <a:cubicBezTo>
                      <a:pt x="895041" y="491549"/>
                      <a:pt x="713378" y="523161"/>
                      <a:pt x="533593" y="578549"/>
                    </a:cubicBezTo>
                    <a:cubicBezTo>
                      <a:pt x="372979" y="628043"/>
                      <a:pt x="213973" y="696558"/>
                      <a:pt x="0" y="756634"/>
                    </a:cubicBezTo>
                    <a:lnTo>
                      <a:pt x="0" y="254326"/>
                    </a:lnTo>
                    <a:cubicBezTo>
                      <a:pt x="331551" y="218629"/>
                      <a:pt x="697156" y="82403"/>
                      <a:pt x="1067923" y="13218"/>
                    </a:cubicBezTo>
                    <a:cubicBezTo>
                      <a:pt x="1468586" y="-61525"/>
                      <a:pt x="2404719" y="205502"/>
                      <a:pt x="2609107" y="196259"/>
                    </a:cubicBezTo>
                    <a:cubicBezTo>
                      <a:pt x="2622178" y="195656"/>
                      <a:pt x="2635317" y="195656"/>
                      <a:pt x="2648389" y="196259"/>
                    </a:cubicBezTo>
                    <a:cubicBezTo>
                      <a:pt x="2852776" y="205502"/>
                      <a:pt x="3788909" y="-61458"/>
                      <a:pt x="4189573" y="13218"/>
                    </a:cubicBezTo>
                    <a:cubicBezTo>
                      <a:pt x="4560340" y="82403"/>
                      <a:pt x="4925944" y="218629"/>
                      <a:pt x="5257496" y="254326"/>
                    </a:cubicBezTo>
                    <a:close/>
                  </a:path>
                </a:pathLst>
              </a:custGeom>
              <a:solidFill>
                <a:srgbClr val="53696E"/>
              </a:solidFill>
              <a:ln w="67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Freeform 39">
                <a:extLst>
                  <a:ext uri="{FF2B5EF4-FFF2-40B4-BE49-F238E27FC236}">
                    <a16:creationId xmlns:a16="http://schemas.microsoft.com/office/drawing/2014/main" id="{A3F2CF54-3A2E-3F22-5BDC-2739ABF977C7}"/>
                  </a:ext>
                </a:extLst>
              </p:cNvPr>
              <p:cNvSpPr/>
              <p:nvPr/>
            </p:nvSpPr>
            <p:spPr>
              <a:xfrm>
                <a:off x="707992" y="3387180"/>
                <a:ext cx="3286311" cy="768899"/>
              </a:xfrm>
              <a:custGeom>
                <a:avLst/>
                <a:gdLst>
                  <a:gd name="connsiteX0" fmla="*/ 5257496 w 5257495"/>
                  <a:gd name="connsiteY0" fmla="*/ 449331 h 701824"/>
                  <a:gd name="connsiteX1" fmla="*/ 5257496 w 5257495"/>
                  <a:gd name="connsiteY1" fmla="*/ 701824 h 701824"/>
                  <a:gd name="connsiteX2" fmla="*/ 5045533 w 5257495"/>
                  <a:gd name="connsiteY2" fmla="*/ 522802 h 701824"/>
                  <a:gd name="connsiteX3" fmla="*/ 5045399 w 5257495"/>
                  <a:gd name="connsiteY3" fmla="*/ 522802 h 701824"/>
                  <a:gd name="connsiteX4" fmla="*/ 4938949 w 5257495"/>
                  <a:gd name="connsiteY4" fmla="*/ 433659 h 701824"/>
                  <a:gd name="connsiteX5" fmla="*/ 4735232 w 5257495"/>
                  <a:gd name="connsiteY5" fmla="*/ 286449 h 701824"/>
                  <a:gd name="connsiteX6" fmla="*/ 4735098 w 5257495"/>
                  <a:gd name="connsiteY6" fmla="*/ 286449 h 701824"/>
                  <a:gd name="connsiteX7" fmla="*/ 4385581 w 5257495"/>
                  <a:gd name="connsiteY7" fmla="*/ 170316 h 701824"/>
                  <a:gd name="connsiteX8" fmla="*/ 3928877 w 5257495"/>
                  <a:gd name="connsiteY8" fmla="*/ 275332 h 701824"/>
                  <a:gd name="connsiteX9" fmla="*/ 3928676 w 5257495"/>
                  <a:gd name="connsiteY9" fmla="*/ 275332 h 701824"/>
                  <a:gd name="connsiteX10" fmla="*/ 3555764 w 5257495"/>
                  <a:gd name="connsiteY10" fmla="*/ 433659 h 701824"/>
                  <a:gd name="connsiteX11" fmla="*/ 3398167 w 5257495"/>
                  <a:gd name="connsiteY11" fmla="*/ 500097 h 701824"/>
                  <a:gd name="connsiteX12" fmla="*/ 3225285 w 5257495"/>
                  <a:gd name="connsiteY12" fmla="*/ 552471 h 701824"/>
                  <a:gd name="connsiteX13" fmla="*/ 3005145 w 5257495"/>
                  <a:gd name="connsiteY13" fmla="*/ 594263 h 701824"/>
                  <a:gd name="connsiteX14" fmla="*/ 2252351 w 5257495"/>
                  <a:gd name="connsiteY14" fmla="*/ 594263 h 701824"/>
                  <a:gd name="connsiteX15" fmla="*/ 2032210 w 5257495"/>
                  <a:gd name="connsiteY15" fmla="*/ 552471 h 701824"/>
                  <a:gd name="connsiteX16" fmla="*/ 1859329 w 5257495"/>
                  <a:gd name="connsiteY16" fmla="*/ 500097 h 701824"/>
                  <a:gd name="connsiteX17" fmla="*/ 1701731 w 5257495"/>
                  <a:gd name="connsiteY17" fmla="*/ 433659 h 701824"/>
                  <a:gd name="connsiteX18" fmla="*/ 1328820 w 5257495"/>
                  <a:gd name="connsiteY18" fmla="*/ 275332 h 701824"/>
                  <a:gd name="connsiteX19" fmla="*/ 1328619 w 5257495"/>
                  <a:gd name="connsiteY19" fmla="*/ 275332 h 701824"/>
                  <a:gd name="connsiteX20" fmla="*/ 871914 w 5257495"/>
                  <a:gd name="connsiteY20" fmla="*/ 170316 h 701824"/>
                  <a:gd name="connsiteX21" fmla="*/ 522398 w 5257495"/>
                  <a:gd name="connsiteY21" fmla="*/ 286449 h 701824"/>
                  <a:gd name="connsiteX22" fmla="*/ 522264 w 5257495"/>
                  <a:gd name="connsiteY22" fmla="*/ 286449 h 701824"/>
                  <a:gd name="connsiteX23" fmla="*/ 318547 w 5257495"/>
                  <a:gd name="connsiteY23" fmla="*/ 433659 h 701824"/>
                  <a:gd name="connsiteX24" fmla="*/ 212096 w 5257495"/>
                  <a:gd name="connsiteY24" fmla="*/ 522802 h 701824"/>
                  <a:gd name="connsiteX25" fmla="*/ 211962 w 5257495"/>
                  <a:gd name="connsiteY25" fmla="*/ 522802 h 701824"/>
                  <a:gd name="connsiteX26" fmla="*/ 0 w 5257495"/>
                  <a:gd name="connsiteY26" fmla="*/ 701824 h 701824"/>
                  <a:gd name="connsiteX27" fmla="*/ 0 w 5257495"/>
                  <a:gd name="connsiteY27" fmla="*/ 449331 h 701824"/>
                  <a:gd name="connsiteX28" fmla="*/ 19842 w 5257495"/>
                  <a:gd name="connsiteY28" fmla="*/ 433659 h 701824"/>
                  <a:gd name="connsiteX29" fmla="*/ 197148 w 5257495"/>
                  <a:gd name="connsiteY29" fmla="*/ 290869 h 701824"/>
                  <a:gd name="connsiteX30" fmla="*/ 359639 w 5257495"/>
                  <a:gd name="connsiteY30" fmla="*/ 170182 h 701824"/>
                  <a:gd name="connsiteX31" fmla="*/ 813192 w 5257495"/>
                  <a:gd name="connsiteY31" fmla="*/ 0 h 701824"/>
                  <a:gd name="connsiteX32" fmla="*/ 831426 w 5257495"/>
                  <a:gd name="connsiteY32" fmla="*/ 335 h 701824"/>
                  <a:gd name="connsiteX33" fmla="*/ 1598498 w 5257495"/>
                  <a:gd name="connsiteY33" fmla="*/ 170182 h 701824"/>
                  <a:gd name="connsiteX34" fmla="*/ 1902499 w 5257495"/>
                  <a:gd name="connsiteY34" fmla="*/ 267362 h 701824"/>
                  <a:gd name="connsiteX35" fmla="*/ 1902633 w 5257495"/>
                  <a:gd name="connsiteY35" fmla="*/ 267362 h 701824"/>
                  <a:gd name="connsiteX36" fmla="*/ 2338020 w 5257495"/>
                  <a:gd name="connsiteY36" fmla="*/ 363537 h 701824"/>
                  <a:gd name="connsiteX37" fmla="*/ 2919475 w 5257495"/>
                  <a:gd name="connsiteY37" fmla="*/ 363537 h 701824"/>
                  <a:gd name="connsiteX38" fmla="*/ 3354863 w 5257495"/>
                  <a:gd name="connsiteY38" fmla="*/ 267362 h 701824"/>
                  <a:gd name="connsiteX39" fmla="*/ 3354997 w 5257495"/>
                  <a:gd name="connsiteY39" fmla="*/ 267362 h 701824"/>
                  <a:gd name="connsiteX40" fmla="*/ 3658997 w 5257495"/>
                  <a:gd name="connsiteY40" fmla="*/ 170182 h 701824"/>
                  <a:gd name="connsiteX41" fmla="*/ 4426070 w 5257495"/>
                  <a:gd name="connsiteY41" fmla="*/ 335 h 701824"/>
                  <a:gd name="connsiteX42" fmla="*/ 4444303 w 5257495"/>
                  <a:gd name="connsiteY42" fmla="*/ 0 h 701824"/>
                  <a:gd name="connsiteX43" fmla="*/ 4897857 w 5257495"/>
                  <a:gd name="connsiteY43" fmla="*/ 170182 h 701824"/>
                  <a:gd name="connsiteX44" fmla="*/ 5060348 w 5257495"/>
                  <a:gd name="connsiteY44" fmla="*/ 290869 h 701824"/>
                  <a:gd name="connsiteX45" fmla="*/ 5237653 w 5257495"/>
                  <a:gd name="connsiteY45" fmla="*/ 433659 h 701824"/>
                  <a:gd name="connsiteX46" fmla="*/ 5257496 w 5257495"/>
                  <a:gd name="connsiteY46" fmla="*/ 449331 h 70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257495" h="701824">
                    <a:moveTo>
                      <a:pt x="5257496" y="449331"/>
                    </a:moveTo>
                    <a:lnTo>
                      <a:pt x="5257496" y="701824"/>
                    </a:lnTo>
                    <a:cubicBezTo>
                      <a:pt x="5193411" y="651861"/>
                      <a:pt x="5121952" y="588370"/>
                      <a:pt x="5045533" y="522802"/>
                    </a:cubicBezTo>
                    <a:lnTo>
                      <a:pt x="5045399" y="522802"/>
                    </a:lnTo>
                    <a:cubicBezTo>
                      <a:pt x="5010944" y="493132"/>
                      <a:pt x="4975348" y="463061"/>
                      <a:pt x="4938949" y="433659"/>
                    </a:cubicBezTo>
                    <a:cubicBezTo>
                      <a:pt x="4873322" y="380414"/>
                      <a:pt x="4805015" y="329246"/>
                      <a:pt x="4735232" y="286449"/>
                    </a:cubicBezTo>
                    <a:lnTo>
                      <a:pt x="4735098" y="286449"/>
                    </a:lnTo>
                    <a:cubicBezTo>
                      <a:pt x="4620469" y="215858"/>
                      <a:pt x="4501953" y="167838"/>
                      <a:pt x="4385581" y="170316"/>
                    </a:cubicBezTo>
                    <a:cubicBezTo>
                      <a:pt x="4239045" y="173463"/>
                      <a:pt x="4081916" y="217667"/>
                      <a:pt x="3928877" y="275332"/>
                    </a:cubicBezTo>
                    <a:lnTo>
                      <a:pt x="3928676" y="275332"/>
                    </a:lnTo>
                    <a:cubicBezTo>
                      <a:pt x="3798629" y="324223"/>
                      <a:pt x="3671465" y="382691"/>
                      <a:pt x="3555764" y="433659"/>
                    </a:cubicBezTo>
                    <a:cubicBezTo>
                      <a:pt x="3500327" y="458171"/>
                      <a:pt x="3447437" y="481010"/>
                      <a:pt x="3398167" y="500097"/>
                    </a:cubicBezTo>
                    <a:cubicBezTo>
                      <a:pt x="3333412" y="525280"/>
                      <a:pt x="3275025" y="544166"/>
                      <a:pt x="3225285" y="552471"/>
                    </a:cubicBezTo>
                    <a:cubicBezTo>
                      <a:pt x="3150073" y="564996"/>
                      <a:pt x="3077475" y="579730"/>
                      <a:pt x="3005145" y="594263"/>
                    </a:cubicBezTo>
                    <a:cubicBezTo>
                      <a:pt x="2756716" y="644293"/>
                      <a:pt x="2500779" y="644293"/>
                      <a:pt x="2252351" y="594263"/>
                    </a:cubicBezTo>
                    <a:cubicBezTo>
                      <a:pt x="2180021" y="579663"/>
                      <a:pt x="2107423" y="564996"/>
                      <a:pt x="2032210" y="552471"/>
                    </a:cubicBezTo>
                    <a:cubicBezTo>
                      <a:pt x="1982471" y="544166"/>
                      <a:pt x="1924084" y="525280"/>
                      <a:pt x="1859329" y="500097"/>
                    </a:cubicBezTo>
                    <a:cubicBezTo>
                      <a:pt x="1810059" y="481010"/>
                      <a:pt x="1757169" y="458171"/>
                      <a:pt x="1701731" y="433659"/>
                    </a:cubicBezTo>
                    <a:cubicBezTo>
                      <a:pt x="1586030" y="382691"/>
                      <a:pt x="1458866" y="324223"/>
                      <a:pt x="1328820" y="275332"/>
                    </a:cubicBezTo>
                    <a:lnTo>
                      <a:pt x="1328619" y="275332"/>
                    </a:lnTo>
                    <a:cubicBezTo>
                      <a:pt x="1175579" y="217667"/>
                      <a:pt x="1018451" y="173463"/>
                      <a:pt x="871914" y="170316"/>
                    </a:cubicBezTo>
                    <a:cubicBezTo>
                      <a:pt x="755543" y="167838"/>
                      <a:pt x="637026" y="215858"/>
                      <a:pt x="522398" y="286449"/>
                    </a:cubicBezTo>
                    <a:lnTo>
                      <a:pt x="522264" y="286449"/>
                    </a:lnTo>
                    <a:cubicBezTo>
                      <a:pt x="452481" y="329246"/>
                      <a:pt x="384173" y="380414"/>
                      <a:pt x="318547" y="433659"/>
                    </a:cubicBezTo>
                    <a:cubicBezTo>
                      <a:pt x="282147" y="463061"/>
                      <a:pt x="246552" y="493132"/>
                      <a:pt x="212096" y="522802"/>
                    </a:cubicBezTo>
                    <a:lnTo>
                      <a:pt x="211962" y="522802"/>
                    </a:lnTo>
                    <a:cubicBezTo>
                      <a:pt x="135543" y="588370"/>
                      <a:pt x="64085" y="651861"/>
                      <a:pt x="0" y="701824"/>
                    </a:cubicBezTo>
                    <a:lnTo>
                      <a:pt x="0" y="449331"/>
                    </a:lnTo>
                    <a:cubicBezTo>
                      <a:pt x="6636" y="444174"/>
                      <a:pt x="13273" y="438950"/>
                      <a:pt x="19842" y="433659"/>
                    </a:cubicBezTo>
                    <a:cubicBezTo>
                      <a:pt x="76084" y="389322"/>
                      <a:pt x="135275" y="339962"/>
                      <a:pt x="197148" y="290869"/>
                    </a:cubicBezTo>
                    <a:cubicBezTo>
                      <a:pt x="249367" y="249346"/>
                      <a:pt x="303732" y="208089"/>
                      <a:pt x="359639" y="170182"/>
                    </a:cubicBezTo>
                    <a:cubicBezTo>
                      <a:pt x="501483" y="74141"/>
                      <a:pt x="653986" y="0"/>
                      <a:pt x="813192" y="0"/>
                    </a:cubicBezTo>
                    <a:cubicBezTo>
                      <a:pt x="819158" y="0"/>
                      <a:pt x="825326" y="134"/>
                      <a:pt x="831426" y="335"/>
                    </a:cubicBezTo>
                    <a:cubicBezTo>
                      <a:pt x="1134823" y="11252"/>
                      <a:pt x="1352416" y="86598"/>
                      <a:pt x="1598498" y="170182"/>
                    </a:cubicBezTo>
                    <a:cubicBezTo>
                      <a:pt x="1693285" y="202463"/>
                      <a:pt x="1792428" y="235884"/>
                      <a:pt x="1902499" y="267362"/>
                    </a:cubicBezTo>
                    <a:lnTo>
                      <a:pt x="1902633" y="267362"/>
                    </a:lnTo>
                    <a:cubicBezTo>
                      <a:pt x="2029864" y="303796"/>
                      <a:pt x="2171641" y="337484"/>
                      <a:pt x="2338020" y="363537"/>
                    </a:cubicBezTo>
                    <a:cubicBezTo>
                      <a:pt x="2530610" y="393675"/>
                      <a:pt x="2726886" y="393675"/>
                      <a:pt x="2919475" y="363537"/>
                    </a:cubicBezTo>
                    <a:cubicBezTo>
                      <a:pt x="3085854" y="337484"/>
                      <a:pt x="3227565" y="303796"/>
                      <a:pt x="3354863" y="267362"/>
                    </a:cubicBezTo>
                    <a:lnTo>
                      <a:pt x="3354997" y="267362"/>
                    </a:lnTo>
                    <a:cubicBezTo>
                      <a:pt x="3465067" y="235884"/>
                      <a:pt x="3564210" y="202463"/>
                      <a:pt x="3658997" y="170182"/>
                    </a:cubicBezTo>
                    <a:cubicBezTo>
                      <a:pt x="3905080" y="86598"/>
                      <a:pt x="4122673" y="11252"/>
                      <a:pt x="4426070" y="335"/>
                    </a:cubicBezTo>
                    <a:cubicBezTo>
                      <a:pt x="4432170" y="134"/>
                      <a:pt x="4438337" y="0"/>
                      <a:pt x="4444303" y="0"/>
                    </a:cubicBezTo>
                    <a:cubicBezTo>
                      <a:pt x="4603510" y="0"/>
                      <a:pt x="4756013" y="74141"/>
                      <a:pt x="4897857" y="170182"/>
                    </a:cubicBezTo>
                    <a:cubicBezTo>
                      <a:pt x="4953764" y="208089"/>
                      <a:pt x="5008061" y="249346"/>
                      <a:pt x="5060348" y="290869"/>
                    </a:cubicBezTo>
                    <a:cubicBezTo>
                      <a:pt x="5122221" y="339962"/>
                      <a:pt x="5181412" y="389322"/>
                      <a:pt x="5237653" y="433659"/>
                    </a:cubicBezTo>
                    <a:cubicBezTo>
                      <a:pt x="5244223" y="438950"/>
                      <a:pt x="5250859" y="444174"/>
                      <a:pt x="5257496" y="449331"/>
                    </a:cubicBezTo>
                    <a:close/>
                  </a:path>
                </a:pathLst>
              </a:custGeom>
              <a:solidFill>
                <a:srgbClr val="656168"/>
              </a:solidFill>
              <a:ln w="67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 40">
                <a:extLst>
                  <a:ext uri="{FF2B5EF4-FFF2-40B4-BE49-F238E27FC236}">
                    <a16:creationId xmlns:a16="http://schemas.microsoft.com/office/drawing/2014/main" id="{B86111D5-21FC-C95D-1C99-67BD3388B945}"/>
                  </a:ext>
                </a:extLst>
              </p:cNvPr>
              <p:cNvSpPr/>
              <p:nvPr/>
            </p:nvSpPr>
            <p:spPr>
              <a:xfrm>
                <a:off x="707993" y="3175000"/>
                <a:ext cx="3286311" cy="714375"/>
              </a:xfrm>
              <a:custGeom>
                <a:avLst/>
                <a:gdLst>
                  <a:gd name="connsiteX0" fmla="*/ 5257496 w 5257495"/>
                  <a:gd name="connsiteY0" fmla="*/ 246393 h 704028"/>
                  <a:gd name="connsiteX1" fmla="*/ 5257496 w 5257495"/>
                  <a:gd name="connsiteY1" fmla="*/ 704028 h 704028"/>
                  <a:gd name="connsiteX2" fmla="*/ 5237653 w 5257495"/>
                  <a:gd name="connsiteY2" fmla="*/ 688356 h 704028"/>
                  <a:gd name="connsiteX3" fmla="*/ 5060348 w 5257495"/>
                  <a:gd name="connsiteY3" fmla="*/ 545567 h 704028"/>
                  <a:gd name="connsiteX4" fmla="*/ 4897857 w 5257495"/>
                  <a:gd name="connsiteY4" fmla="*/ 424879 h 704028"/>
                  <a:gd name="connsiteX5" fmla="*/ 4444303 w 5257495"/>
                  <a:gd name="connsiteY5" fmla="*/ 254697 h 704028"/>
                  <a:gd name="connsiteX6" fmla="*/ 4426070 w 5257495"/>
                  <a:gd name="connsiteY6" fmla="*/ 255032 h 704028"/>
                  <a:gd name="connsiteX7" fmla="*/ 3658997 w 5257495"/>
                  <a:gd name="connsiteY7" fmla="*/ 424879 h 704028"/>
                  <a:gd name="connsiteX8" fmla="*/ 3354997 w 5257495"/>
                  <a:gd name="connsiteY8" fmla="*/ 522059 h 704028"/>
                  <a:gd name="connsiteX9" fmla="*/ 3354863 w 5257495"/>
                  <a:gd name="connsiteY9" fmla="*/ 522059 h 704028"/>
                  <a:gd name="connsiteX10" fmla="*/ 2919475 w 5257495"/>
                  <a:gd name="connsiteY10" fmla="*/ 618234 h 704028"/>
                  <a:gd name="connsiteX11" fmla="*/ 2338020 w 5257495"/>
                  <a:gd name="connsiteY11" fmla="*/ 618234 h 704028"/>
                  <a:gd name="connsiteX12" fmla="*/ 1902633 w 5257495"/>
                  <a:gd name="connsiteY12" fmla="*/ 522059 h 704028"/>
                  <a:gd name="connsiteX13" fmla="*/ 1902499 w 5257495"/>
                  <a:gd name="connsiteY13" fmla="*/ 522059 h 704028"/>
                  <a:gd name="connsiteX14" fmla="*/ 1598498 w 5257495"/>
                  <a:gd name="connsiteY14" fmla="*/ 424879 h 704028"/>
                  <a:gd name="connsiteX15" fmla="*/ 831426 w 5257495"/>
                  <a:gd name="connsiteY15" fmla="*/ 255032 h 704028"/>
                  <a:gd name="connsiteX16" fmla="*/ 813192 w 5257495"/>
                  <a:gd name="connsiteY16" fmla="*/ 254697 h 704028"/>
                  <a:gd name="connsiteX17" fmla="*/ 359639 w 5257495"/>
                  <a:gd name="connsiteY17" fmla="*/ 424879 h 704028"/>
                  <a:gd name="connsiteX18" fmla="*/ 197148 w 5257495"/>
                  <a:gd name="connsiteY18" fmla="*/ 545567 h 704028"/>
                  <a:gd name="connsiteX19" fmla="*/ 19842 w 5257495"/>
                  <a:gd name="connsiteY19" fmla="*/ 688356 h 704028"/>
                  <a:gd name="connsiteX20" fmla="*/ 0 w 5257495"/>
                  <a:gd name="connsiteY20" fmla="*/ 704028 h 704028"/>
                  <a:gd name="connsiteX21" fmla="*/ 0 w 5257495"/>
                  <a:gd name="connsiteY21" fmla="*/ 246393 h 704028"/>
                  <a:gd name="connsiteX22" fmla="*/ 533593 w 5257495"/>
                  <a:gd name="connsiteY22" fmla="*/ 68308 h 704028"/>
                  <a:gd name="connsiteX23" fmla="*/ 1157949 w 5257495"/>
                  <a:gd name="connsiteY23" fmla="*/ 11983 h 704028"/>
                  <a:gd name="connsiteX24" fmla="*/ 1475022 w 5257495"/>
                  <a:gd name="connsiteY24" fmla="*/ 81837 h 704028"/>
                  <a:gd name="connsiteX25" fmla="*/ 1475223 w 5257495"/>
                  <a:gd name="connsiteY25" fmla="*/ 81837 h 704028"/>
                  <a:gd name="connsiteX26" fmla="*/ 2017127 w 5257495"/>
                  <a:gd name="connsiteY26" fmla="*/ 254697 h 704028"/>
                  <a:gd name="connsiteX27" fmla="*/ 2152067 w 5257495"/>
                  <a:gd name="connsiteY27" fmla="*/ 292471 h 704028"/>
                  <a:gd name="connsiteX28" fmla="*/ 3105361 w 5257495"/>
                  <a:gd name="connsiteY28" fmla="*/ 292471 h 704028"/>
                  <a:gd name="connsiteX29" fmla="*/ 3240301 w 5257495"/>
                  <a:gd name="connsiteY29" fmla="*/ 254697 h 704028"/>
                  <a:gd name="connsiteX30" fmla="*/ 3782206 w 5257495"/>
                  <a:gd name="connsiteY30" fmla="*/ 81837 h 704028"/>
                  <a:gd name="connsiteX31" fmla="*/ 3782407 w 5257495"/>
                  <a:gd name="connsiteY31" fmla="*/ 81837 h 704028"/>
                  <a:gd name="connsiteX32" fmla="*/ 4099479 w 5257495"/>
                  <a:gd name="connsiteY32" fmla="*/ 11983 h 704028"/>
                  <a:gd name="connsiteX33" fmla="*/ 4723836 w 5257495"/>
                  <a:gd name="connsiteY33" fmla="*/ 68308 h 704028"/>
                  <a:gd name="connsiteX34" fmla="*/ 5257429 w 5257495"/>
                  <a:gd name="connsiteY34" fmla="*/ 246393 h 70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57495" h="704028">
                    <a:moveTo>
                      <a:pt x="5257496" y="246393"/>
                    </a:moveTo>
                    <a:lnTo>
                      <a:pt x="5257496" y="704028"/>
                    </a:lnTo>
                    <a:cubicBezTo>
                      <a:pt x="5250859" y="698871"/>
                      <a:pt x="5244223" y="693647"/>
                      <a:pt x="5237653" y="688356"/>
                    </a:cubicBezTo>
                    <a:cubicBezTo>
                      <a:pt x="5181412" y="644019"/>
                      <a:pt x="5122221" y="594659"/>
                      <a:pt x="5060348" y="545567"/>
                    </a:cubicBezTo>
                    <a:cubicBezTo>
                      <a:pt x="5008061" y="504043"/>
                      <a:pt x="4953764" y="462787"/>
                      <a:pt x="4897857" y="424879"/>
                    </a:cubicBezTo>
                    <a:cubicBezTo>
                      <a:pt x="4756013" y="328838"/>
                      <a:pt x="4603510" y="254697"/>
                      <a:pt x="4444303" y="254697"/>
                    </a:cubicBezTo>
                    <a:cubicBezTo>
                      <a:pt x="4438337" y="254697"/>
                      <a:pt x="4432170" y="254832"/>
                      <a:pt x="4426070" y="255032"/>
                    </a:cubicBezTo>
                    <a:cubicBezTo>
                      <a:pt x="4122673" y="265949"/>
                      <a:pt x="3905080" y="341295"/>
                      <a:pt x="3658997" y="424879"/>
                    </a:cubicBezTo>
                    <a:cubicBezTo>
                      <a:pt x="3564210" y="457161"/>
                      <a:pt x="3465067" y="490581"/>
                      <a:pt x="3354997" y="522059"/>
                    </a:cubicBezTo>
                    <a:lnTo>
                      <a:pt x="3354863" y="522059"/>
                    </a:lnTo>
                    <a:cubicBezTo>
                      <a:pt x="3227632" y="558493"/>
                      <a:pt x="3085854" y="592181"/>
                      <a:pt x="2919475" y="618234"/>
                    </a:cubicBezTo>
                    <a:cubicBezTo>
                      <a:pt x="2726886" y="648373"/>
                      <a:pt x="2530610" y="648373"/>
                      <a:pt x="2338020" y="618234"/>
                    </a:cubicBezTo>
                    <a:cubicBezTo>
                      <a:pt x="2171641" y="592181"/>
                      <a:pt x="2029931" y="558493"/>
                      <a:pt x="1902633" y="522059"/>
                    </a:cubicBezTo>
                    <a:lnTo>
                      <a:pt x="1902499" y="522059"/>
                    </a:lnTo>
                    <a:cubicBezTo>
                      <a:pt x="1792428" y="490581"/>
                      <a:pt x="1693285" y="457161"/>
                      <a:pt x="1598498" y="424879"/>
                    </a:cubicBezTo>
                    <a:cubicBezTo>
                      <a:pt x="1352416" y="341295"/>
                      <a:pt x="1134823" y="265949"/>
                      <a:pt x="831426" y="255032"/>
                    </a:cubicBezTo>
                    <a:cubicBezTo>
                      <a:pt x="825326" y="254832"/>
                      <a:pt x="819158" y="254697"/>
                      <a:pt x="813192" y="254697"/>
                    </a:cubicBezTo>
                    <a:cubicBezTo>
                      <a:pt x="653986" y="254697"/>
                      <a:pt x="501483" y="328838"/>
                      <a:pt x="359639" y="424879"/>
                    </a:cubicBezTo>
                    <a:cubicBezTo>
                      <a:pt x="303732" y="462787"/>
                      <a:pt x="249367" y="504043"/>
                      <a:pt x="197148" y="545567"/>
                    </a:cubicBezTo>
                    <a:cubicBezTo>
                      <a:pt x="135275" y="594659"/>
                      <a:pt x="76084" y="644019"/>
                      <a:pt x="19842" y="688356"/>
                    </a:cubicBezTo>
                    <a:cubicBezTo>
                      <a:pt x="13273" y="693647"/>
                      <a:pt x="6636" y="698871"/>
                      <a:pt x="0" y="704028"/>
                    </a:cubicBezTo>
                    <a:lnTo>
                      <a:pt x="0" y="246393"/>
                    </a:lnTo>
                    <a:cubicBezTo>
                      <a:pt x="213973" y="186317"/>
                      <a:pt x="372979" y="117802"/>
                      <a:pt x="533593" y="68308"/>
                    </a:cubicBezTo>
                    <a:cubicBezTo>
                      <a:pt x="713378" y="12920"/>
                      <a:pt x="895041" y="-18692"/>
                      <a:pt x="1157949" y="11983"/>
                    </a:cubicBezTo>
                    <a:cubicBezTo>
                      <a:pt x="1259171" y="23770"/>
                      <a:pt x="1364683" y="49354"/>
                      <a:pt x="1475022" y="81837"/>
                    </a:cubicBezTo>
                    <a:lnTo>
                      <a:pt x="1475223" y="81837"/>
                    </a:lnTo>
                    <a:cubicBezTo>
                      <a:pt x="1643814" y="131532"/>
                      <a:pt x="1823801" y="197367"/>
                      <a:pt x="2017127" y="254697"/>
                    </a:cubicBezTo>
                    <a:cubicBezTo>
                      <a:pt x="2061437" y="267824"/>
                      <a:pt x="2106350" y="280483"/>
                      <a:pt x="2152067" y="292471"/>
                    </a:cubicBezTo>
                    <a:cubicBezTo>
                      <a:pt x="2464447" y="374113"/>
                      <a:pt x="2792982" y="374113"/>
                      <a:pt x="3105361" y="292471"/>
                    </a:cubicBezTo>
                    <a:cubicBezTo>
                      <a:pt x="3151078" y="280550"/>
                      <a:pt x="3196059" y="267824"/>
                      <a:pt x="3240301" y="254697"/>
                    </a:cubicBezTo>
                    <a:cubicBezTo>
                      <a:pt x="3433628" y="197367"/>
                      <a:pt x="3613615" y="131532"/>
                      <a:pt x="3782206" y="81837"/>
                    </a:cubicBezTo>
                    <a:lnTo>
                      <a:pt x="3782407" y="81837"/>
                    </a:lnTo>
                    <a:cubicBezTo>
                      <a:pt x="3892745" y="49354"/>
                      <a:pt x="3998257" y="23770"/>
                      <a:pt x="4099479" y="11983"/>
                    </a:cubicBezTo>
                    <a:cubicBezTo>
                      <a:pt x="4362387" y="-18692"/>
                      <a:pt x="4544050" y="12920"/>
                      <a:pt x="4723836" y="68308"/>
                    </a:cubicBezTo>
                    <a:cubicBezTo>
                      <a:pt x="4884450" y="117802"/>
                      <a:pt x="5043455" y="186317"/>
                      <a:pt x="5257429" y="246393"/>
                    </a:cubicBezTo>
                    <a:close/>
                  </a:path>
                </a:pathLst>
              </a:custGeom>
              <a:solidFill>
                <a:srgbClr val="4E6067"/>
              </a:solidFill>
              <a:ln w="67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Freeform 41">
                <a:extLst>
                  <a:ext uri="{FF2B5EF4-FFF2-40B4-BE49-F238E27FC236}">
                    <a16:creationId xmlns:a16="http://schemas.microsoft.com/office/drawing/2014/main" id="{CDB98B1F-F7AF-4068-5A74-2AA8DFAB01F0}"/>
                  </a:ext>
                </a:extLst>
              </p:cNvPr>
              <p:cNvSpPr/>
              <p:nvPr/>
            </p:nvSpPr>
            <p:spPr>
              <a:xfrm>
                <a:off x="707926" y="3548106"/>
                <a:ext cx="3286354" cy="843567"/>
              </a:xfrm>
              <a:custGeom>
                <a:avLst/>
                <a:gdLst>
                  <a:gd name="connsiteX0" fmla="*/ 5257563 w 5257562"/>
                  <a:gd name="connsiteY0" fmla="*/ 531600 h 787575"/>
                  <a:gd name="connsiteX1" fmla="*/ 5257563 w 5257562"/>
                  <a:gd name="connsiteY1" fmla="*/ 787576 h 787575"/>
                  <a:gd name="connsiteX2" fmla="*/ 4654053 w 5257562"/>
                  <a:gd name="connsiteY2" fmla="*/ 347220 h 787575"/>
                  <a:gd name="connsiteX3" fmla="*/ 4357293 w 5257562"/>
                  <a:gd name="connsiteY3" fmla="*/ 263435 h 787575"/>
                  <a:gd name="connsiteX4" fmla="*/ 4348511 w 5257562"/>
                  <a:gd name="connsiteY4" fmla="*/ 263502 h 787575"/>
                  <a:gd name="connsiteX5" fmla="*/ 4005631 w 5257562"/>
                  <a:gd name="connsiteY5" fmla="*/ 338245 h 787575"/>
                  <a:gd name="connsiteX6" fmla="*/ 4005430 w 5257562"/>
                  <a:gd name="connsiteY6" fmla="*/ 338245 h 787575"/>
                  <a:gd name="connsiteX7" fmla="*/ 3092893 w 5257562"/>
                  <a:gd name="connsiteY7" fmla="*/ 666285 h 787575"/>
                  <a:gd name="connsiteX8" fmla="*/ 2164670 w 5257562"/>
                  <a:gd name="connsiteY8" fmla="*/ 666285 h 787575"/>
                  <a:gd name="connsiteX9" fmla="*/ 1252133 w 5257562"/>
                  <a:gd name="connsiteY9" fmla="*/ 338245 h 787575"/>
                  <a:gd name="connsiteX10" fmla="*/ 1251932 w 5257562"/>
                  <a:gd name="connsiteY10" fmla="*/ 338245 h 787575"/>
                  <a:gd name="connsiteX11" fmla="*/ 909051 w 5257562"/>
                  <a:gd name="connsiteY11" fmla="*/ 263502 h 787575"/>
                  <a:gd name="connsiteX12" fmla="*/ 900270 w 5257562"/>
                  <a:gd name="connsiteY12" fmla="*/ 263435 h 787575"/>
                  <a:gd name="connsiteX13" fmla="*/ 603509 w 5257562"/>
                  <a:gd name="connsiteY13" fmla="*/ 347220 h 787575"/>
                  <a:gd name="connsiteX14" fmla="*/ 0 w 5257562"/>
                  <a:gd name="connsiteY14" fmla="*/ 787576 h 787575"/>
                  <a:gd name="connsiteX15" fmla="*/ 0 w 5257562"/>
                  <a:gd name="connsiteY15" fmla="*/ 531600 h 787575"/>
                  <a:gd name="connsiteX16" fmla="*/ 211962 w 5257562"/>
                  <a:gd name="connsiteY16" fmla="*/ 352578 h 787575"/>
                  <a:gd name="connsiteX17" fmla="*/ 212096 w 5257562"/>
                  <a:gd name="connsiteY17" fmla="*/ 352578 h 787575"/>
                  <a:gd name="connsiteX18" fmla="*/ 318547 w 5257562"/>
                  <a:gd name="connsiteY18" fmla="*/ 263435 h 787575"/>
                  <a:gd name="connsiteX19" fmla="*/ 522264 w 5257562"/>
                  <a:gd name="connsiteY19" fmla="*/ 116225 h 787575"/>
                  <a:gd name="connsiteX20" fmla="*/ 522398 w 5257562"/>
                  <a:gd name="connsiteY20" fmla="*/ 116225 h 787575"/>
                  <a:gd name="connsiteX21" fmla="*/ 871914 w 5257562"/>
                  <a:gd name="connsiteY21" fmla="*/ 92 h 787575"/>
                  <a:gd name="connsiteX22" fmla="*/ 1328619 w 5257562"/>
                  <a:gd name="connsiteY22" fmla="*/ 105108 h 787575"/>
                  <a:gd name="connsiteX23" fmla="*/ 1328820 w 5257562"/>
                  <a:gd name="connsiteY23" fmla="*/ 105108 h 787575"/>
                  <a:gd name="connsiteX24" fmla="*/ 1701731 w 5257562"/>
                  <a:gd name="connsiteY24" fmla="*/ 263435 h 787575"/>
                  <a:gd name="connsiteX25" fmla="*/ 1859329 w 5257562"/>
                  <a:gd name="connsiteY25" fmla="*/ 329873 h 787575"/>
                  <a:gd name="connsiteX26" fmla="*/ 2032210 w 5257562"/>
                  <a:gd name="connsiteY26" fmla="*/ 382247 h 787575"/>
                  <a:gd name="connsiteX27" fmla="*/ 2252350 w 5257562"/>
                  <a:gd name="connsiteY27" fmla="*/ 424039 h 787575"/>
                  <a:gd name="connsiteX28" fmla="*/ 3005145 w 5257562"/>
                  <a:gd name="connsiteY28" fmla="*/ 424039 h 787575"/>
                  <a:gd name="connsiteX29" fmla="*/ 3225285 w 5257562"/>
                  <a:gd name="connsiteY29" fmla="*/ 382247 h 787575"/>
                  <a:gd name="connsiteX30" fmla="*/ 3398167 w 5257562"/>
                  <a:gd name="connsiteY30" fmla="*/ 329873 h 787575"/>
                  <a:gd name="connsiteX31" fmla="*/ 3555764 w 5257562"/>
                  <a:gd name="connsiteY31" fmla="*/ 263435 h 787575"/>
                  <a:gd name="connsiteX32" fmla="*/ 3928676 w 5257562"/>
                  <a:gd name="connsiteY32" fmla="*/ 105108 h 787575"/>
                  <a:gd name="connsiteX33" fmla="*/ 3928877 w 5257562"/>
                  <a:gd name="connsiteY33" fmla="*/ 105108 h 787575"/>
                  <a:gd name="connsiteX34" fmla="*/ 4385581 w 5257562"/>
                  <a:gd name="connsiteY34" fmla="*/ 92 h 787575"/>
                  <a:gd name="connsiteX35" fmla="*/ 4735098 w 5257562"/>
                  <a:gd name="connsiteY35" fmla="*/ 116225 h 787575"/>
                  <a:gd name="connsiteX36" fmla="*/ 4735232 w 5257562"/>
                  <a:gd name="connsiteY36" fmla="*/ 116225 h 787575"/>
                  <a:gd name="connsiteX37" fmla="*/ 4938949 w 5257562"/>
                  <a:gd name="connsiteY37" fmla="*/ 263435 h 787575"/>
                  <a:gd name="connsiteX38" fmla="*/ 5045399 w 5257562"/>
                  <a:gd name="connsiteY38" fmla="*/ 352578 h 787575"/>
                  <a:gd name="connsiteX39" fmla="*/ 5045533 w 5257562"/>
                  <a:gd name="connsiteY39" fmla="*/ 352578 h 787575"/>
                  <a:gd name="connsiteX40" fmla="*/ 5257496 w 5257562"/>
                  <a:gd name="connsiteY40" fmla="*/ 531600 h 787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257562" h="787575">
                    <a:moveTo>
                      <a:pt x="5257563" y="531600"/>
                    </a:moveTo>
                    <a:lnTo>
                      <a:pt x="5257563" y="787576"/>
                    </a:lnTo>
                    <a:cubicBezTo>
                      <a:pt x="5098691" y="663807"/>
                      <a:pt x="4877948" y="460875"/>
                      <a:pt x="4654053" y="347220"/>
                    </a:cubicBezTo>
                    <a:cubicBezTo>
                      <a:pt x="4554105" y="296386"/>
                      <a:pt x="4453353" y="263435"/>
                      <a:pt x="4357293" y="263435"/>
                    </a:cubicBezTo>
                    <a:cubicBezTo>
                      <a:pt x="4354343" y="263435"/>
                      <a:pt x="4351461" y="263435"/>
                      <a:pt x="4348511" y="263502"/>
                    </a:cubicBezTo>
                    <a:cubicBezTo>
                      <a:pt x="4242999" y="265712"/>
                      <a:pt x="4129376" y="295047"/>
                      <a:pt x="4005631" y="338245"/>
                    </a:cubicBezTo>
                    <a:lnTo>
                      <a:pt x="4005430" y="338245"/>
                    </a:lnTo>
                    <a:cubicBezTo>
                      <a:pt x="3750499" y="427254"/>
                      <a:pt x="3452264" y="574999"/>
                      <a:pt x="3092893" y="666285"/>
                    </a:cubicBezTo>
                    <a:cubicBezTo>
                      <a:pt x="2788490" y="743641"/>
                      <a:pt x="2469139" y="743641"/>
                      <a:pt x="2164670" y="666285"/>
                    </a:cubicBezTo>
                    <a:cubicBezTo>
                      <a:pt x="1805299" y="574999"/>
                      <a:pt x="1507064" y="427254"/>
                      <a:pt x="1252133" y="338245"/>
                    </a:cubicBezTo>
                    <a:lnTo>
                      <a:pt x="1251932" y="338245"/>
                    </a:lnTo>
                    <a:cubicBezTo>
                      <a:pt x="1128186" y="295047"/>
                      <a:pt x="1014563" y="265712"/>
                      <a:pt x="909051" y="263502"/>
                    </a:cubicBezTo>
                    <a:cubicBezTo>
                      <a:pt x="906102" y="263435"/>
                      <a:pt x="903219" y="263435"/>
                      <a:pt x="900270" y="263435"/>
                    </a:cubicBezTo>
                    <a:cubicBezTo>
                      <a:pt x="804210" y="263435"/>
                      <a:pt x="703457" y="296386"/>
                      <a:pt x="603509" y="347220"/>
                    </a:cubicBezTo>
                    <a:cubicBezTo>
                      <a:pt x="379615" y="460875"/>
                      <a:pt x="158871" y="663807"/>
                      <a:pt x="0" y="787576"/>
                    </a:cubicBezTo>
                    <a:lnTo>
                      <a:pt x="0" y="531600"/>
                    </a:lnTo>
                    <a:cubicBezTo>
                      <a:pt x="64085" y="481637"/>
                      <a:pt x="135543" y="418145"/>
                      <a:pt x="211962" y="352578"/>
                    </a:cubicBezTo>
                    <a:lnTo>
                      <a:pt x="212096" y="352578"/>
                    </a:lnTo>
                    <a:cubicBezTo>
                      <a:pt x="246552" y="322908"/>
                      <a:pt x="282147" y="292837"/>
                      <a:pt x="318547" y="263435"/>
                    </a:cubicBezTo>
                    <a:cubicBezTo>
                      <a:pt x="384173" y="210190"/>
                      <a:pt x="452481" y="159022"/>
                      <a:pt x="522264" y="116225"/>
                    </a:cubicBezTo>
                    <a:lnTo>
                      <a:pt x="522398" y="116225"/>
                    </a:lnTo>
                    <a:cubicBezTo>
                      <a:pt x="637026" y="45634"/>
                      <a:pt x="755543" y="-2386"/>
                      <a:pt x="871914" y="92"/>
                    </a:cubicBezTo>
                    <a:cubicBezTo>
                      <a:pt x="1018451" y="3239"/>
                      <a:pt x="1175580" y="47443"/>
                      <a:pt x="1328619" y="105108"/>
                    </a:cubicBezTo>
                    <a:lnTo>
                      <a:pt x="1328820" y="105108"/>
                    </a:lnTo>
                    <a:cubicBezTo>
                      <a:pt x="1458866" y="153999"/>
                      <a:pt x="1586030" y="212467"/>
                      <a:pt x="1701731" y="263435"/>
                    </a:cubicBezTo>
                    <a:cubicBezTo>
                      <a:pt x="1757169" y="287947"/>
                      <a:pt x="1810059" y="310786"/>
                      <a:pt x="1859329" y="329873"/>
                    </a:cubicBezTo>
                    <a:cubicBezTo>
                      <a:pt x="1924084" y="355056"/>
                      <a:pt x="1982471" y="373942"/>
                      <a:pt x="2032210" y="382247"/>
                    </a:cubicBezTo>
                    <a:cubicBezTo>
                      <a:pt x="2107422" y="394771"/>
                      <a:pt x="2180020" y="409506"/>
                      <a:pt x="2252350" y="424039"/>
                    </a:cubicBezTo>
                    <a:cubicBezTo>
                      <a:pt x="2500779" y="474069"/>
                      <a:pt x="2756716" y="474069"/>
                      <a:pt x="3005145" y="424039"/>
                    </a:cubicBezTo>
                    <a:cubicBezTo>
                      <a:pt x="3077475" y="409439"/>
                      <a:pt x="3150073" y="394771"/>
                      <a:pt x="3225285" y="382247"/>
                    </a:cubicBezTo>
                    <a:cubicBezTo>
                      <a:pt x="3275025" y="373942"/>
                      <a:pt x="3333412" y="355056"/>
                      <a:pt x="3398167" y="329873"/>
                    </a:cubicBezTo>
                    <a:cubicBezTo>
                      <a:pt x="3447437" y="310786"/>
                      <a:pt x="3500327" y="287947"/>
                      <a:pt x="3555764" y="263435"/>
                    </a:cubicBezTo>
                    <a:cubicBezTo>
                      <a:pt x="3671465" y="212467"/>
                      <a:pt x="3798629" y="153999"/>
                      <a:pt x="3928676" y="105108"/>
                    </a:cubicBezTo>
                    <a:lnTo>
                      <a:pt x="3928877" y="105108"/>
                    </a:lnTo>
                    <a:cubicBezTo>
                      <a:pt x="4081916" y="47443"/>
                      <a:pt x="4239044" y="3239"/>
                      <a:pt x="4385581" y="92"/>
                    </a:cubicBezTo>
                    <a:cubicBezTo>
                      <a:pt x="4501953" y="-2386"/>
                      <a:pt x="4620469" y="45634"/>
                      <a:pt x="4735098" y="116225"/>
                    </a:cubicBezTo>
                    <a:lnTo>
                      <a:pt x="4735232" y="116225"/>
                    </a:lnTo>
                    <a:cubicBezTo>
                      <a:pt x="4805015" y="159022"/>
                      <a:pt x="4873322" y="210190"/>
                      <a:pt x="4938949" y="263435"/>
                    </a:cubicBezTo>
                    <a:cubicBezTo>
                      <a:pt x="4975348" y="292837"/>
                      <a:pt x="5010943" y="322908"/>
                      <a:pt x="5045399" y="352578"/>
                    </a:cubicBezTo>
                    <a:lnTo>
                      <a:pt x="5045533" y="352578"/>
                    </a:lnTo>
                    <a:cubicBezTo>
                      <a:pt x="5121952" y="418145"/>
                      <a:pt x="5193411" y="481637"/>
                      <a:pt x="5257496" y="531600"/>
                    </a:cubicBezTo>
                    <a:close/>
                  </a:path>
                </a:pathLst>
              </a:custGeom>
              <a:solidFill>
                <a:srgbClr val="8A6168"/>
              </a:solidFill>
              <a:ln w="67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6" name="Freeform 42">
                <a:extLst>
                  <a:ext uri="{FF2B5EF4-FFF2-40B4-BE49-F238E27FC236}">
                    <a16:creationId xmlns:a16="http://schemas.microsoft.com/office/drawing/2014/main" id="{05F9696E-F7D3-8A88-0E94-AC41CD656007}"/>
                  </a:ext>
                </a:extLst>
              </p:cNvPr>
              <p:cNvSpPr/>
              <p:nvPr/>
            </p:nvSpPr>
            <p:spPr>
              <a:xfrm>
                <a:off x="707992" y="3778009"/>
                <a:ext cx="3286354" cy="913312"/>
              </a:xfrm>
              <a:custGeom>
                <a:avLst/>
                <a:gdLst>
                  <a:gd name="connsiteX0" fmla="*/ 5257496 w 5257562"/>
                  <a:gd name="connsiteY0" fmla="*/ 524141 h 842804"/>
                  <a:gd name="connsiteX1" fmla="*/ 5257496 w 5257562"/>
                  <a:gd name="connsiteY1" fmla="*/ 842805 h 842804"/>
                  <a:gd name="connsiteX2" fmla="*/ 5022272 w 5257562"/>
                  <a:gd name="connsiteY2" fmla="*/ 728212 h 842804"/>
                  <a:gd name="connsiteX3" fmla="*/ 4284829 w 5257562"/>
                  <a:gd name="connsiteY3" fmla="*/ 427564 h 842804"/>
                  <a:gd name="connsiteX4" fmla="*/ 2994017 w 5257562"/>
                  <a:gd name="connsiteY4" fmla="*/ 728212 h 842804"/>
                  <a:gd name="connsiteX5" fmla="*/ 2990867 w 5257562"/>
                  <a:gd name="connsiteY5" fmla="*/ 728815 h 842804"/>
                  <a:gd name="connsiteX6" fmla="*/ 2266629 w 5257562"/>
                  <a:gd name="connsiteY6" fmla="*/ 728815 h 842804"/>
                  <a:gd name="connsiteX7" fmla="*/ 2263478 w 5257562"/>
                  <a:gd name="connsiteY7" fmla="*/ 728212 h 842804"/>
                  <a:gd name="connsiteX8" fmla="*/ 972667 w 5257562"/>
                  <a:gd name="connsiteY8" fmla="*/ 427564 h 842804"/>
                  <a:gd name="connsiteX9" fmla="*/ 235223 w 5257562"/>
                  <a:gd name="connsiteY9" fmla="*/ 728212 h 842804"/>
                  <a:gd name="connsiteX10" fmla="*/ 0 w 5257562"/>
                  <a:gd name="connsiteY10" fmla="*/ 842805 h 842804"/>
                  <a:gd name="connsiteX11" fmla="*/ 0 w 5257562"/>
                  <a:gd name="connsiteY11" fmla="*/ 524141 h 842804"/>
                  <a:gd name="connsiteX12" fmla="*/ 603509 w 5257562"/>
                  <a:gd name="connsiteY12" fmla="*/ 83785 h 842804"/>
                  <a:gd name="connsiteX13" fmla="*/ 900270 w 5257562"/>
                  <a:gd name="connsiteY13" fmla="*/ 0 h 842804"/>
                  <a:gd name="connsiteX14" fmla="*/ 909051 w 5257562"/>
                  <a:gd name="connsiteY14" fmla="*/ 67 h 842804"/>
                  <a:gd name="connsiteX15" fmla="*/ 1251931 w 5257562"/>
                  <a:gd name="connsiteY15" fmla="*/ 74810 h 842804"/>
                  <a:gd name="connsiteX16" fmla="*/ 1252133 w 5257562"/>
                  <a:gd name="connsiteY16" fmla="*/ 74810 h 842804"/>
                  <a:gd name="connsiteX17" fmla="*/ 2164670 w 5257562"/>
                  <a:gd name="connsiteY17" fmla="*/ 402851 h 842804"/>
                  <a:gd name="connsiteX18" fmla="*/ 3092893 w 5257562"/>
                  <a:gd name="connsiteY18" fmla="*/ 402851 h 842804"/>
                  <a:gd name="connsiteX19" fmla="*/ 4005430 w 5257562"/>
                  <a:gd name="connsiteY19" fmla="*/ 74810 h 842804"/>
                  <a:gd name="connsiteX20" fmla="*/ 4005631 w 5257562"/>
                  <a:gd name="connsiteY20" fmla="*/ 74810 h 842804"/>
                  <a:gd name="connsiteX21" fmla="*/ 4348511 w 5257562"/>
                  <a:gd name="connsiteY21" fmla="*/ 67 h 842804"/>
                  <a:gd name="connsiteX22" fmla="*/ 4357293 w 5257562"/>
                  <a:gd name="connsiteY22" fmla="*/ 0 h 842804"/>
                  <a:gd name="connsiteX23" fmla="*/ 4654053 w 5257562"/>
                  <a:gd name="connsiteY23" fmla="*/ 83785 h 842804"/>
                  <a:gd name="connsiteX24" fmla="*/ 5257562 w 5257562"/>
                  <a:gd name="connsiteY24" fmla="*/ 524141 h 84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257562" h="842804">
                    <a:moveTo>
                      <a:pt x="5257496" y="524141"/>
                    </a:moveTo>
                    <a:lnTo>
                      <a:pt x="5257496" y="842805"/>
                    </a:lnTo>
                    <a:cubicBezTo>
                      <a:pt x="5177792" y="810590"/>
                      <a:pt x="5099563" y="770540"/>
                      <a:pt x="5022272" y="728212"/>
                    </a:cubicBezTo>
                    <a:cubicBezTo>
                      <a:pt x="4767676" y="588637"/>
                      <a:pt x="4524945" y="423613"/>
                      <a:pt x="4284829" y="427564"/>
                    </a:cubicBezTo>
                    <a:cubicBezTo>
                      <a:pt x="3694458" y="437275"/>
                      <a:pt x="3572120" y="614489"/>
                      <a:pt x="2994017" y="728212"/>
                    </a:cubicBezTo>
                    <a:cubicBezTo>
                      <a:pt x="2992945" y="728413"/>
                      <a:pt x="2991939" y="728614"/>
                      <a:pt x="2990867" y="728815"/>
                    </a:cubicBezTo>
                    <a:cubicBezTo>
                      <a:pt x="2751756" y="775563"/>
                      <a:pt x="2505740" y="775563"/>
                      <a:pt x="2266629" y="728815"/>
                    </a:cubicBezTo>
                    <a:cubicBezTo>
                      <a:pt x="2265556" y="728614"/>
                      <a:pt x="2264551" y="728413"/>
                      <a:pt x="2263478" y="728212"/>
                    </a:cubicBezTo>
                    <a:cubicBezTo>
                      <a:pt x="1685375" y="614489"/>
                      <a:pt x="1563037" y="437275"/>
                      <a:pt x="972667" y="427564"/>
                    </a:cubicBezTo>
                    <a:cubicBezTo>
                      <a:pt x="732550" y="423613"/>
                      <a:pt x="489819" y="588637"/>
                      <a:pt x="235223" y="728212"/>
                    </a:cubicBezTo>
                    <a:cubicBezTo>
                      <a:pt x="157933" y="770540"/>
                      <a:pt x="79704" y="810590"/>
                      <a:pt x="0" y="842805"/>
                    </a:cubicBezTo>
                    <a:lnTo>
                      <a:pt x="0" y="524141"/>
                    </a:lnTo>
                    <a:cubicBezTo>
                      <a:pt x="158871" y="400373"/>
                      <a:pt x="379615" y="197440"/>
                      <a:pt x="603509" y="83785"/>
                    </a:cubicBezTo>
                    <a:cubicBezTo>
                      <a:pt x="703457" y="32951"/>
                      <a:pt x="804210" y="0"/>
                      <a:pt x="900270" y="0"/>
                    </a:cubicBezTo>
                    <a:cubicBezTo>
                      <a:pt x="903219" y="0"/>
                      <a:pt x="906102" y="0"/>
                      <a:pt x="909051" y="67"/>
                    </a:cubicBezTo>
                    <a:cubicBezTo>
                      <a:pt x="1014563" y="2277"/>
                      <a:pt x="1128186" y="31612"/>
                      <a:pt x="1251931" y="74810"/>
                    </a:cubicBezTo>
                    <a:lnTo>
                      <a:pt x="1252133" y="74810"/>
                    </a:lnTo>
                    <a:cubicBezTo>
                      <a:pt x="1507064" y="163819"/>
                      <a:pt x="1805299" y="311565"/>
                      <a:pt x="2164670" y="402851"/>
                    </a:cubicBezTo>
                    <a:cubicBezTo>
                      <a:pt x="2469072" y="480206"/>
                      <a:pt x="2788423" y="480206"/>
                      <a:pt x="3092893" y="402851"/>
                    </a:cubicBezTo>
                    <a:cubicBezTo>
                      <a:pt x="3452263" y="311565"/>
                      <a:pt x="3750499" y="163819"/>
                      <a:pt x="4005430" y="74810"/>
                    </a:cubicBezTo>
                    <a:lnTo>
                      <a:pt x="4005631" y="74810"/>
                    </a:lnTo>
                    <a:cubicBezTo>
                      <a:pt x="4129376" y="31612"/>
                      <a:pt x="4242999" y="2277"/>
                      <a:pt x="4348511" y="67"/>
                    </a:cubicBezTo>
                    <a:cubicBezTo>
                      <a:pt x="4351461" y="0"/>
                      <a:pt x="4354343" y="0"/>
                      <a:pt x="4357293" y="0"/>
                    </a:cubicBezTo>
                    <a:cubicBezTo>
                      <a:pt x="4453353" y="0"/>
                      <a:pt x="4554105" y="32951"/>
                      <a:pt x="4654053" y="83785"/>
                    </a:cubicBezTo>
                    <a:cubicBezTo>
                      <a:pt x="4877948" y="197440"/>
                      <a:pt x="5098692" y="400373"/>
                      <a:pt x="5257562" y="524141"/>
                    </a:cubicBezTo>
                    <a:close/>
                  </a:path>
                </a:pathLst>
              </a:custGeom>
              <a:solidFill>
                <a:srgbClr val="A26069"/>
              </a:solidFill>
              <a:ln w="67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Freeform 43">
                <a:extLst>
                  <a:ext uri="{FF2B5EF4-FFF2-40B4-BE49-F238E27FC236}">
                    <a16:creationId xmlns:a16="http://schemas.microsoft.com/office/drawing/2014/main" id="{6839623B-D41F-EB85-5A27-2CE571D4D210}"/>
                  </a:ext>
                </a:extLst>
              </p:cNvPr>
              <p:cNvSpPr/>
              <p:nvPr/>
            </p:nvSpPr>
            <p:spPr>
              <a:xfrm>
                <a:off x="707992" y="4203319"/>
                <a:ext cx="3286311" cy="1436153"/>
              </a:xfrm>
              <a:custGeom>
                <a:avLst/>
                <a:gdLst>
                  <a:gd name="connsiteX0" fmla="*/ 5257496 w 5257495"/>
                  <a:gd name="connsiteY0" fmla="*/ 415310 h 1372909"/>
                  <a:gd name="connsiteX1" fmla="*/ 5257496 w 5257495"/>
                  <a:gd name="connsiteY1" fmla="*/ 1328238 h 1372909"/>
                  <a:gd name="connsiteX2" fmla="*/ 4134806 w 5257495"/>
                  <a:gd name="connsiteY2" fmla="*/ 1093091 h 1372909"/>
                  <a:gd name="connsiteX3" fmla="*/ 2628748 w 5257495"/>
                  <a:gd name="connsiteY3" fmla="*/ 1372910 h 1372909"/>
                  <a:gd name="connsiteX4" fmla="*/ 1122689 w 5257495"/>
                  <a:gd name="connsiteY4" fmla="*/ 1093091 h 1372909"/>
                  <a:gd name="connsiteX5" fmla="*/ 0 w 5257495"/>
                  <a:gd name="connsiteY5" fmla="*/ 1328238 h 1372909"/>
                  <a:gd name="connsiteX6" fmla="*/ 0 w 5257495"/>
                  <a:gd name="connsiteY6" fmla="*/ 415310 h 1372909"/>
                  <a:gd name="connsiteX7" fmla="*/ 235223 w 5257495"/>
                  <a:gd name="connsiteY7" fmla="*/ 300717 h 1372909"/>
                  <a:gd name="connsiteX8" fmla="*/ 972667 w 5257495"/>
                  <a:gd name="connsiteY8" fmla="*/ 70 h 1372909"/>
                  <a:gd name="connsiteX9" fmla="*/ 2263478 w 5257495"/>
                  <a:gd name="connsiteY9" fmla="*/ 300717 h 1372909"/>
                  <a:gd name="connsiteX10" fmla="*/ 2266629 w 5257495"/>
                  <a:gd name="connsiteY10" fmla="*/ 301320 h 1372909"/>
                  <a:gd name="connsiteX11" fmla="*/ 2990867 w 5257495"/>
                  <a:gd name="connsiteY11" fmla="*/ 301320 h 1372909"/>
                  <a:gd name="connsiteX12" fmla="*/ 2994017 w 5257495"/>
                  <a:gd name="connsiteY12" fmla="*/ 300717 h 1372909"/>
                  <a:gd name="connsiteX13" fmla="*/ 4284829 w 5257495"/>
                  <a:gd name="connsiteY13" fmla="*/ 70 h 1372909"/>
                  <a:gd name="connsiteX14" fmla="*/ 5022272 w 5257495"/>
                  <a:gd name="connsiteY14" fmla="*/ 300717 h 1372909"/>
                  <a:gd name="connsiteX15" fmla="*/ 5257496 w 5257495"/>
                  <a:gd name="connsiteY15" fmla="*/ 415310 h 137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57495" h="1372909">
                    <a:moveTo>
                      <a:pt x="5257496" y="415310"/>
                    </a:moveTo>
                    <a:lnTo>
                      <a:pt x="5257496" y="1328238"/>
                    </a:lnTo>
                    <a:cubicBezTo>
                      <a:pt x="4728193" y="1268697"/>
                      <a:pt x="4447588" y="1086460"/>
                      <a:pt x="4134806" y="1093091"/>
                    </a:cubicBezTo>
                    <a:cubicBezTo>
                      <a:pt x="3725160" y="1101731"/>
                      <a:pt x="3301168" y="1349067"/>
                      <a:pt x="2628748" y="1372910"/>
                    </a:cubicBezTo>
                    <a:cubicBezTo>
                      <a:pt x="1956327" y="1349067"/>
                      <a:pt x="1532336" y="1101731"/>
                      <a:pt x="1122689" y="1093091"/>
                    </a:cubicBezTo>
                    <a:cubicBezTo>
                      <a:pt x="809908" y="1086460"/>
                      <a:pt x="529302" y="1268697"/>
                      <a:pt x="0" y="1328238"/>
                    </a:cubicBezTo>
                    <a:lnTo>
                      <a:pt x="0" y="415310"/>
                    </a:lnTo>
                    <a:cubicBezTo>
                      <a:pt x="79704" y="383096"/>
                      <a:pt x="157933" y="343045"/>
                      <a:pt x="235223" y="300717"/>
                    </a:cubicBezTo>
                    <a:cubicBezTo>
                      <a:pt x="489819" y="161143"/>
                      <a:pt x="732550" y="-3882"/>
                      <a:pt x="972667" y="70"/>
                    </a:cubicBezTo>
                    <a:cubicBezTo>
                      <a:pt x="1563037" y="9781"/>
                      <a:pt x="1685375" y="186995"/>
                      <a:pt x="2263478" y="300717"/>
                    </a:cubicBezTo>
                    <a:cubicBezTo>
                      <a:pt x="2264551" y="300918"/>
                      <a:pt x="2265556" y="301119"/>
                      <a:pt x="2266629" y="301320"/>
                    </a:cubicBezTo>
                    <a:cubicBezTo>
                      <a:pt x="2505740" y="348068"/>
                      <a:pt x="2751756" y="348068"/>
                      <a:pt x="2990867" y="301320"/>
                    </a:cubicBezTo>
                    <a:cubicBezTo>
                      <a:pt x="2991939" y="301119"/>
                      <a:pt x="2992945" y="300918"/>
                      <a:pt x="2994017" y="300717"/>
                    </a:cubicBezTo>
                    <a:cubicBezTo>
                      <a:pt x="3572120" y="186995"/>
                      <a:pt x="3694458" y="9781"/>
                      <a:pt x="4284829" y="70"/>
                    </a:cubicBezTo>
                    <a:cubicBezTo>
                      <a:pt x="4524945" y="-3882"/>
                      <a:pt x="4767676" y="161143"/>
                      <a:pt x="5022272" y="300717"/>
                    </a:cubicBezTo>
                    <a:cubicBezTo>
                      <a:pt x="5099563" y="343045"/>
                      <a:pt x="5177792" y="383096"/>
                      <a:pt x="5257496" y="415310"/>
                    </a:cubicBezTo>
                    <a:close/>
                  </a:path>
                </a:pathLst>
              </a:custGeom>
              <a:solidFill>
                <a:srgbClr val="AB5562"/>
              </a:solidFill>
              <a:ln w="67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98" name="ultra diepe aardwarmte">
              <a:extLst>
                <a:ext uri="{FF2B5EF4-FFF2-40B4-BE49-F238E27FC236}">
                  <a16:creationId xmlns:a16="http://schemas.microsoft.com/office/drawing/2014/main" id="{7AADFEA4-2C42-6F21-8AE2-1D1690C7639B}"/>
                </a:ext>
              </a:extLst>
            </p:cNvPr>
            <p:cNvSpPr/>
            <p:nvPr/>
          </p:nvSpPr>
          <p:spPr>
            <a:xfrm>
              <a:off x="707992" y="5310183"/>
              <a:ext cx="3286311" cy="989016"/>
            </a:xfrm>
            <a:custGeom>
              <a:avLst/>
              <a:gdLst>
                <a:gd name="connsiteX0" fmla="*/ 5257496 w 5257495"/>
                <a:gd name="connsiteY0" fmla="*/ 235323 h 1051941"/>
                <a:gd name="connsiteX1" fmla="*/ 5257496 w 5257495"/>
                <a:gd name="connsiteY1" fmla="*/ 1051941 h 1051941"/>
                <a:gd name="connsiteX2" fmla="*/ 0 w 5257495"/>
                <a:gd name="connsiteY2" fmla="*/ 1051941 h 1051941"/>
                <a:gd name="connsiteX3" fmla="*/ 0 w 5257495"/>
                <a:gd name="connsiteY3" fmla="*/ 235323 h 1051941"/>
                <a:gd name="connsiteX4" fmla="*/ 1122689 w 5257495"/>
                <a:gd name="connsiteY4" fmla="*/ 176 h 1051941"/>
                <a:gd name="connsiteX5" fmla="*/ 2628748 w 5257495"/>
                <a:gd name="connsiteY5" fmla="*/ 279995 h 1051941"/>
                <a:gd name="connsiteX6" fmla="*/ 4134806 w 5257495"/>
                <a:gd name="connsiteY6" fmla="*/ 176 h 1051941"/>
                <a:gd name="connsiteX7" fmla="*/ 5257496 w 5257495"/>
                <a:gd name="connsiteY7" fmla="*/ 235323 h 105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7495" h="1051941">
                  <a:moveTo>
                    <a:pt x="5257496" y="235323"/>
                  </a:moveTo>
                  <a:lnTo>
                    <a:pt x="5257496" y="1051941"/>
                  </a:lnTo>
                  <a:lnTo>
                    <a:pt x="0" y="1051941"/>
                  </a:lnTo>
                  <a:lnTo>
                    <a:pt x="0" y="235323"/>
                  </a:lnTo>
                  <a:cubicBezTo>
                    <a:pt x="529302" y="175783"/>
                    <a:pt x="809908" y="-6454"/>
                    <a:pt x="1122689" y="176"/>
                  </a:cubicBezTo>
                  <a:cubicBezTo>
                    <a:pt x="1532336" y="8816"/>
                    <a:pt x="1956327" y="256152"/>
                    <a:pt x="2628748" y="279995"/>
                  </a:cubicBezTo>
                  <a:cubicBezTo>
                    <a:pt x="3301168" y="256152"/>
                    <a:pt x="3725160" y="8816"/>
                    <a:pt x="4134806" y="176"/>
                  </a:cubicBezTo>
                  <a:cubicBezTo>
                    <a:pt x="4447588" y="-6454"/>
                    <a:pt x="4728193" y="175783"/>
                    <a:pt x="5257496" y="235323"/>
                  </a:cubicBezTo>
                  <a:close/>
                </a:path>
              </a:pathLst>
            </a:custGeom>
            <a:solidFill>
              <a:srgbClr val="9E271F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8" name="Rectangle 46">
            <a:extLst>
              <a:ext uri="{FF2B5EF4-FFF2-40B4-BE49-F238E27FC236}">
                <a16:creationId xmlns:a16="http://schemas.microsoft.com/office/drawing/2014/main" id="{C9750769-612D-08DE-1772-7A9A8244C3EF}"/>
              </a:ext>
            </a:extLst>
          </p:cNvPr>
          <p:cNvSpPr/>
          <p:nvPr/>
        </p:nvSpPr>
        <p:spPr>
          <a:xfrm>
            <a:off x="395635" y="5011274"/>
            <a:ext cx="233082" cy="233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109" name="TextBox 49">
            <a:extLst>
              <a:ext uri="{FF2B5EF4-FFF2-40B4-BE49-F238E27FC236}">
                <a16:creationId xmlns:a16="http://schemas.microsoft.com/office/drawing/2014/main" id="{E6069555-A0D8-8C81-3CBE-9C4BFCB8287E}"/>
              </a:ext>
            </a:extLst>
          </p:cNvPr>
          <p:cNvSpPr txBox="1"/>
          <p:nvPr/>
        </p:nvSpPr>
        <p:spPr>
          <a:xfrm>
            <a:off x="1676233" y="4964866"/>
            <a:ext cx="128394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200" b="1" dirty="0">
                <a:latin typeface="+mj-lt"/>
              </a:rPr>
              <a:t>Warm water</a:t>
            </a:r>
            <a:br>
              <a:rPr lang="nl-NL" sz="1200" dirty="0"/>
            </a:br>
            <a:r>
              <a:rPr lang="nl-NL" sz="1200" dirty="0"/>
              <a:t>(70 – 90 °C) </a:t>
            </a:r>
            <a:br>
              <a:rPr lang="nl-NL" sz="1200" dirty="0"/>
            </a:br>
            <a:r>
              <a:rPr lang="nl-NL" sz="1200" dirty="0"/>
              <a:t>in zand- en gesteentelagen tussen 2 à 3 km</a:t>
            </a:r>
          </a:p>
        </p:txBody>
      </p:sp>
      <p:sp>
        <p:nvSpPr>
          <p:cNvPr id="110" name="TextBox 50">
            <a:extLst>
              <a:ext uri="{FF2B5EF4-FFF2-40B4-BE49-F238E27FC236}">
                <a16:creationId xmlns:a16="http://schemas.microsoft.com/office/drawing/2014/main" id="{C10159B7-0659-5A8B-D989-5BE47C9E52AE}"/>
              </a:ext>
            </a:extLst>
          </p:cNvPr>
          <p:cNvSpPr txBox="1"/>
          <p:nvPr/>
        </p:nvSpPr>
        <p:spPr>
          <a:xfrm>
            <a:off x="4673583" y="4929167"/>
            <a:ext cx="153859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200" b="1" dirty="0">
                <a:latin typeface="+mj-lt"/>
              </a:rPr>
              <a:t>Installatie</a:t>
            </a:r>
            <a:br>
              <a:rPr lang="nl-NL" sz="1200" dirty="0"/>
            </a:br>
            <a:r>
              <a:rPr lang="nl-NL" sz="1200" dirty="0"/>
              <a:t>2 putten diep in de grond: voor het oppompen en terug-pompen van water</a:t>
            </a:r>
          </a:p>
        </p:txBody>
      </p:sp>
      <p:sp>
        <p:nvSpPr>
          <p:cNvPr id="111" name="TextBox 51">
            <a:extLst>
              <a:ext uri="{FF2B5EF4-FFF2-40B4-BE49-F238E27FC236}">
                <a16:creationId xmlns:a16="http://schemas.microsoft.com/office/drawing/2014/main" id="{DE724174-E9C8-3E8B-FE27-49E212583D8F}"/>
              </a:ext>
            </a:extLst>
          </p:cNvPr>
          <p:cNvSpPr txBox="1"/>
          <p:nvPr/>
        </p:nvSpPr>
        <p:spPr>
          <a:xfrm>
            <a:off x="10450503" y="4978764"/>
            <a:ext cx="140549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200" b="1" dirty="0">
                <a:latin typeface="+mj-lt"/>
              </a:rPr>
              <a:t>Distributie</a:t>
            </a:r>
            <a:br>
              <a:rPr lang="nl-NL" sz="1200" dirty="0"/>
            </a:br>
            <a:r>
              <a:rPr lang="nl-NL" sz="1200" dirty="0"/>
              <a:t>De warmte gaat via een warmtenet naar omliggende huizen, gebouwen en industrie</a:t>
            </a:r>
          </a:p>
        </p:txBody>
      </p:sp>
      <p:sp>
        <p:nvSpPr>
          <p:cNvPr id="112" name="Rectangle 55">
            <a:extLst>
              <a:ext uri="{FF2B5EF4-FFF2-40B4-BE49-F238E27FC236}">
                <a16:creationId xmlns:a16="http://schemas.microsoft.com/office/drawing/2014/main" id="{B67674E0-D03E-BA1E-DE6D-20E7F6E5155B}"/>
              </a:ext>
            </a:extLst>
          </p:cNvPr>
          <p:cNvSpPr/>
          <p:nvPr/>
        </p:nvSpPr>
        <p:spPr>
          <a:xfrm>
            <a:off x="3378007" y="5852497"/>
            <a:ext cx="233082" cy="233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+mj-lt"/>
              </a:rPr>
              <a:t>2</a:t>
            </a:r>
          </a:p>
        </p:txBody>
      </p:sp>
      <p:sp>
        <p:nvSpPr>
          <p:cNvPr id="113" name="Rectangle 56">
            <a:extLst>
              <a:ext uri="{FF2B5EF4-FFF2-40B4-BE49-F238E27FC236}">
                <a16:creationId xmlns:a16="http://schemas.microsoft.com/office/drawing/2014/main" id="{683C46CE-25EA-AB0A-EF63-C5F61B08AA57}"/>
              </a:ext>
            </a:extLst>
          </p:cNvPr>
          <p:cNvSpPr/>
          <p:nvPr/>
        </p:nvSpPr>
        <p:spPr>
          <a:xfrm>
            <a:off x="9955665" y="5011274"/>
            <a:ext cx="233082" cy="233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1651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ardwarmte">
            <a:extLst>
              <a:ext uri="{FF2B5EF4-FFF2-40B4-BE49-F238E27FC236}">
                <a16:creationId xmlns:a16="http://schemas.microsoft.com/office/drawing/2014/main" id="{71B102CB-A0A2-C9BC-C7B3-122AC2586C4F}"/>
              </a:ext>
            </a:extLst>
          </p:cNvPr>
          <p:cNvSpPr txBox="1"/>
          <p:nvPr/>
        </p:nvSpPr>
        <p:spPr>
          <a:xfrm>
            <a:off x="1198848" y="4111627"/>
            <a:ext cx="56265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800" spc="0" baseline="0" dirty="0">
                <a:ln/>
                <a:solidFill>
                  <a:srgbClr val="FFFFFF"/>
                </a:solidFill>
                <a:latin typeface="+mj-lt"/>
                <a:sym typeface="Museo Sans"/>
                <a:rtl val="0"/>
              </a:rPr>
              <a:t>aardwarmte</a:t>
            </a:r>
          </a:p>
        </p:txBody>
      </p:sp>
      <p:sp>
        <p:nvSpPr>
          <p:cNvPr id="78" name="Titel 1">
            <a:extLst>
              <a:ext uri="{FF2B5EF4-FFF2-40B4-BE49-F238E27FC236}">
                <a16:creationId xmlns:a16="http://schemas.microsoft.com/office/drawing/2014/main" id="{CA81F09E-B6A1-8A93-7724-1A295A1E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0" y="56981"/>
            <a:ext cx="10515600" cy="1325563"/>
          </a:xfrm>
        </p:spPr>
        <p:txBody>
          <a:bodyPr/>
          <a:lstStyle/>
          <a:p>
            <a:r>
              <a:rPr lang="nl-NL" dirty="0"/>
              <a:t>De energie- en warmtetransitie in Nederland</a:t>
            </a:r>
          </a:p>
        </p:txBody>
      </p:sp>
      <p:sp>
        <p:nvSpPr>
          <p:cNvPr id="79" name="Tijdelijke aanduiding voor inhoud 2">
            <a:extLst>
              <a:ext uri="{FF2B5EF4-FFF2-40B4-BE49-F238E27FC236}">
                <a16:creationId xmlns:a16="http://schemas.microsoft.com/office/drawing/2014/main" id="{3ACD94D2-4D72-114A-9938-3E7E6BD9E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87" y="5519411"/>
            <a:ext cx="4004117" cy="3109246"/>
          </a:xfrm>
        </p:spPr>
        <p:txBody>
          <a:bodyPr>
            <a:normAutofit/>
          </a:bodyPr>
          <a:lstStyle/>
          <a:p>
            <a:endParaRPr lang="nl-NL" sz="1200" dirty="0">
              <a:latin typeface="Rockwell Nova" panose="02060503020205020403" pitchFamily="18" charset="0"/>
            </a:endParaRPr>
          </a:p>
          <a:p>
            <a:r>
              <a:rPr lang="nl-NL" sz="1400" dirty="0"/>
              <a:t>Dit betekent dat in 2030 in totaal 1,5 miljoen bestaande woningen met duurzame energie moeten worden verwarmd. </a:t>
            </a:r>
            <a:br>
              <a:rPr lang="nl-NL" sz="1400" dirty="0"/>
            </a:br>
            <a:r>
              <a:rPr lang="nl-NL" sz="1400" dirty="0">
                <a:solidFill>
                  <a:srgbClr val="E74333"/>
                </a:solidFill>
              </a:rPr>
              <a:t>We moeten aardgasvrij worden</a:t>
            </a:r>
            <a:endParaRPr lang="nl-NL" sz="1400" dirty="0">
              <a:solidFill>
                <a:srgbClr val="E74333"/>
              </a:solidFill>
              <a:latin typeface="Rockwell Nova" panose="02060503020205020403" pitchFamily="18" charset="0"/>
            </a:endParaRPr>
          </a:p>
          <a:p>
            <a:endParaRPr lang="nl-NL" dirty="0"/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9F837ED4-9023-21B1-878F-0688CA808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13486"/>
            <a:ext cx="12192000" cy="2605414"/>
          </a:xfrm>
          <a:prstGeom prst="rect">
            <a:avLst/>
          </a:prstGeom>
        </p:spPr>
      </p:pic>
      <p:sp>
        <p:nvSpPr>
          <p:cNvPr id="83" name="Tekstvak 82">
            <a:extLst>
              <a:ext uri="{FF2B5EF4-FFF2-40B4-BE49-F238E27FC236}">
                <a16:creationId xmlns:a16="http://schemas.microsoft.com/office/drawing/2014/main" id="{1EF9697C-910B-0A7D-BAA6-5636D3B7A294}"/>
              </a:ext>
            </a:extLst>
          </p:cNvPr>
          <p:cNvSpPr txBox="1"/>
          <p:nvPr/>
        </p:nvSpPr>
        <p:spPr>
          <a:xfrm>
            <a:off x="140593" y="4123917"/>
            <a:ext cx="2926561" cy="1573021"/>
          </a:xfrm>
          <a:prstGeom prst="rect">
            <a:avLst/>
          </a:prstGeom>
          <a:solidFill>
            <a:srgbClr val="E74333"/>
          </a:solidFill>
        </p:spPr>
        <p:txBody>
          <a:bodyPr wrap="square" lIns="324000" tIns="72000" rIns="72000" bIns="72000">
            <a:no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In 2030 willen we in Nederland onze CO</a:t>
            </a:r>
            <a:r>
              <a:rPr lang="nl-NL" b="1" baseline="-25000" dirty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2</a:t>
            </a:r>
            <a:r>
              <a:rPr lang="nl-NL" b="1" dirty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-uitstoot met de helft hebben verminderd ten opzichte van 1990. 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404226C1-5EDC-1425-1E8E-36CB3561C94E}"/>
              </a:ext>
            </a:extLst>
          </p:cNvPr>
          <p:cNvSpPr txBox="1"/>
          <p:nvPr/>
        </p:nvSpPr>
        <p:spPr>
          <a:xfrm>
            <a:off x="10920000" y="3416615"/>
            <a:ext cx="93600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nl-NL" sz="2800" b="1" dirty="0">
                <a:solidFill>
                  <a:schemeClr val="accent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2030</a:t>
            </a:r>
            <a:endParaRPr lang="nl-NL" sz="2800" b="1" dirty="0">
              <a:solidFill>
                <a:schemeClr val="accent2"/>
              </a:solidFill>
              <a:latin typeface="Bahnschrift" panose="020B0502040204020203" pitchFamily="34" charset="0"/>
            </a:endParaRP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23BAEC26-A6C4-4F91-DC4E-5165B5C0ECFA}"/>
              </a:ext>
            </a:extLst>
          </p:cNvPr>
          <p:cNvSpPr txBox="1"/>
          <p:nvPr/>
        </p:nvSpPr>
        <p:spPr>
          <a:xfrm>
            <a:off x="336000" y="3799714"/>
            <a:ext cx="73451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1990</a:t>
            </a:r>
            <a:endParaRPr lang="nl-NL" sz="20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sp>
        <p:nvSpPr>
          <p:cNvPr id="86" name="Tekstvak 85">
            <a:extLst>
              <a:ext uri="{FF2B5EF4-FFF2-40B4-BE49-F238E27FC236}">
                <a16:creationId xmlns:a16="http://schemas.microsoft.com/office/drawing/2014/main" id="{8F91CB90-FE26-337B-8F63-FC7CA2890052}"/>
              </a:ext>
            </a:extLst>
          </p:cNvPr>
          <p:cNvSpPr txBox="1"/>
          <p:nvPr/>
        </p:nvSpPr>
        <p:spPr>
          <a:xfrm>
            <a:off x="2926561" y="3576257"/>
            <a:ext cx="80843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2000</a:t>
            </a:r>
            <a:endParaRPr lang="nl-NL" sz="20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17EA5C65-8575-B067-2515-DDA81B46C0F0}"/>
              </a:ext>
            </a:extLst>
          </p:cNvPr>
          <p:cNvSpPr txBox="1"/>
          <p:nvPr/>
        </p:nvSpPr>
        <p:spPr>
          <a:xfrm>
            <a:off x="5591041" y="3799714"/>
            <a:ext cx="80843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2010</a:t>
            </a:r>
            <a:endParaRPr lang="nl-NL" sz="20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670DF5CE-449F-4456-362B-58CEB93B0185}"/>
              </a:ext>
            </a:extLst>
          </p:cNvPr>
          <p:cNvSpPr txBox="1"/>
          <p:nvPr/>
        </p:nvSpPr>
        <p:spPr>
          <a:xfrm>
            <a:off x="8255521" y="3762365"/>
            <a:ext cx="80843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</a:t>
            </a:r>
            <a:endParaRPr lang="nl-NL" sz="2000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sp>
        <p:nvSpPr>
          <p:cNvPr id="89" name="Tijdelijke aanduiding voor inhoud 2">
            <a:extLst>
              <a:ext uri="{FF2B5EF4-FFF2-40B4-BE49-F238E27FC236}">
                <a16:creationId xmlns:a16="http://schemas.microsoft.com/office/drawing/2014/main" id="{F4DB8106-C65A-C9DC-C3A6-A395697EC70F}"/>
              </a:ext>
            </a:extLst>
          </p:cNvPr>
          <p:cNvSpPr txBox="1">
            <a:spLocks/>
          </p:cNvSpPr>
          <p:nvPr/>
        </p:nvSpPr>
        <p:spPr>
          <a:xfrm>
            <a:off x="3657784" y="4123917"/>
            <a:ext cx="5348955" cy="2703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Rockwell Nova" panose="020605030202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Rockwell Nova" panose="020605030202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Rockwell Nova" panose="020605030202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Rockwell Nova" panose="020605030202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Aardwarmte, ook wel geothermie genoemd, biedt duurzame, hernieuwbare warmte en kan het verschil maken.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200" dirty="0"/>
              <a:t>Ca. 3,5 miljoen huizen in stedelijk gebied kunnen </a:t>
            </a:r>
            <a:br>
              <a:rPr lang="nl-NL" sz="1200" dirty="0"/>
            </a:br>
            <a:r>
              <a:rPr lang="nl-NL" sz="1200" dirty="0"/>
              <a:t>in de toekomst het beste worden aangesloten op een warmtenet </a:t>
            </a:r>
            <a:r>
              <a:rPr lang="nl-NL" sz="800" dirty="0"/>
              <a:t>(©Kadaster)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1200" dirty="0"/>
              <a:t>Doel kabinet: 500.000 nieuwe aansluitingen op warmtenetten </a:t>
            </a:r>
            <a:br>
              <a:rPr lang="nl-NL" sz="1200" dirty="0"/>
            </a:br>
            <a:r>
              <a:rPr lang="nl-NL" sz="1200" dirty="0"/>
              <a:t>in de bestaande bouw in 2030 </a:t>
            </a:r>
            <a:r>
              <a:rPr lang="nl-NL" sz="800" dirty="0"/>
              <a:t>(©juni 2021) </a:t>
            </a:r>
          </a:p>
          <a:p>
            <a:endParaRPr lang="nl-NL" dirty="0"/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id="{368BD7EC-850C-37D4-2DE2-31EC355AA7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4955" y="4871874"/>
            <a:ext cx="393700" cy="508000"/>
          </a:xfrm>
          <a:prstGeom prst="rect">
            <a:avLst/>
          </a:prstGeom>
        </p:spPr>
      </p:pic>
      <p:sp>
        <p:nvSpPr>
          <p:cNvPr id="93" name="Freeform 28">
            <a:extLst>
              <a:ext uri="{FF2B5EF4-FFF2-40B4-BE49-F238E27FC236}">
                <a16:creationId xmlns:a16="http://schemas.microsoft.com/office/drawing/2014/main" id="{23FE77A8-D426-2FE1-6239-CA58B156B03F}"/>
              </a:ext>
            </a:extLst>
          </p:cNvPr>
          <p:cNvSpPr/>
          <p:nvPr/>
        </p:nvSpPr>
        <p:spPr>
          <a:xfrm>
            <a:off x="3869015" y="5674233"/>
            <a:ext cx="2184426" cy="785294"/>
          </a:xfrm>
          <a:custGeom>
            <a:avLst/>
            <a:gdLst>
              <a:gd name="connsiteX0" fmla="*/ 3972239 w 3972238"/>
              <a:gd name="connsiteY0" fmla="*/ 1690764 h 1690764"/>
              <a:gd name="connsiteX1" fmla="*/ 3683857 w 3972238"/>
              <a:gd name="connsiteY1" fmla="*/ 1402444 h 1690764"/>
              <a:gd name="connsiteX2" fmla="*/ 3683857 w 3972238"/>
              <a:gd name="connsiteY2" fmla="*/ 206451 h 1690764"/>
              <a:gd name="connsiteX3" fmla="*/ 3477362 w 3972238"/>
              <a:gd name="connsiteY3" fmla="*/ 0 h 1690764"/>
              <a:gd name="connsiteX4" fmla="*/ 288382 w 3972238"/>
              <a:gd name="connsiteY4" fmla="*/ 0 h 1690764"/>
              <a:gd name="connsiteX5" fmla="*/ 0 w 3972238"/>
              <a:gd name="connsiteY5" fmla="*/ 288193 h 1690764"/>
              <a:gd name="connsiteX6" fmla="*/ 0 w 3972238"/>
              <a:gd name="connsiteY6" fmla="*/ 1402444 h 1690764"/>
              <a:gd name="connsiteX7" fmla="*/ 288382 w 3972238"/>
              <a:gd name="connsiteY7" fmla="*/ 1690764 h 1690764"/>
              <a:gd name="connsiteX8" fmla="*/ 3972239 w 3972238"/>
              <a:gd name="connsiteY8" fmla="*/ 1690764 h 169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2238" h="1690764">
                <a:moveTo>
                  <a:pt x="3972239" y="1690764"/>
                </a:moveTo>
                <a:cubicBezTo>
                  <a:pt x="3812916" y="1690764"/>
                  <a:pt x="3683857" y="1561605"/>
                  <a:pt x="3683857" y="1402444"/>
                </a:cubicBezTo>
                <a:lnTo>
                  <a:pt x="3683857" y="206451"/>
                </a:lnTo>
                <a:cubicBezTo>
                  <a:pt x="3683857" y="92420"/>
                  <a:pt x="3591417" y="0"/>
                  <a:pt x="3477362" y="0"/>
                </a:cubicBezTo>
                <a:lnTo>
                  <a:pt x="288382" y="0"/>
                </a:lnTo>
                <a:cubicBezTo>
                  <a:pt x="129060" y="0"/>
                  <a:pt x="0" y="129032"/>
                  <a:pt x="0" y="288193"/>
                </a:cubicBezTo>
                <a:lnTo>
                  <a:pt x="0" y="1402444"/>
                </a:lnTo>
                <a:cubicBezTo>
                  <a:pt x="0" y="1561605"/>
                  <a:pt x="129060" y="1690764"/>
                  <a:pt x="288382" y="1690764"/>
                </a:cubicBezTo>
                <a:lnTo>
                  <a:pt x="3972239" y="1690764"/>
                </a:lnTo>
                <a:close/>
              </a:path>
            </a:pathLst>
          </a:custGeom>
          <a:gradFill>
            <a:gsLst>
              <a:gs pos="0">
                <a:srgbClr val="F29147"/>
              </a:gs>
              <a:gs pos="93000">
                <a:srgbClr val="EA6247"/>
              </a:gs>
            </a:gsLst>
            <a:lin ang="1800000" scaled="0"/>
          </a:gradFill>
          <a:ln w="12711" cap="flat">
            <a:noFill/>
            <a:prstDash val="solid"/>
            <a:miter/>
          </a:ln>
        </p:spPr>
        <p:txBody>
          <a:bodyPr lIns="108000" tIns="0" rIns="396000" bIns="0" rtlCol="0" anchor="ctr"/>
          <a:lstStyle/>
          <a:p>
            <a:pPr algn="ctr"/>
            <a:r>
              <a:rPr lang="nl-NL" sz="1100" dirty="0">
                <a:solidFill>
                  <a:schemeClr val="bg1"/>
                </a:solidFill>
                <a:latin typeface="+mj-lt"/>
              </a:rPr>
              <a:t>Geothermie </a:t>
            </a:r>
            <a:r>
              <a:rPr lang="nl-NL" sz="1100" dirty="0">
                <a:solidFill>
                  <a:schemeClr val="bg1"/>
                </a:solidFill>
              </a:rPr>
              <a:t>is een van de </a:t>
            </a:r>
            <a:br>
              <a:rPr lang="nl-NL" sz="1100" dirty="0">
                <a:solidFill>
                  <a:schemeClr val="bg1"/>
                </a:solidFill>
              </a:rPr>
            </a:br>
            <a:r>
              <a:rPr lang="nl-NL" sz="1100" dirty="0">
                <a:solidFill>
                  <a:schemeClr val="bg1"/>
                </a:solidFill>
              </a:rPr>
              <a:t>meest duurzame bronnen </a:t>
            </a:r>
            <a:br>
              <a:rPr lang="nl-NL" sz="1100" dirty="0">
                <a:solidFill>
                  <a:schemeClr val="bg1"/>
                </a:solidFill>
              </a:rPr>
            </a:br>
            <a:r>
              <a:rPr lang="nl-NL" sz="1100" dirty="0">
                <a:solidFill>
                  <a:schemeClr val="bg1"/>
                </a:solidFill>
              </a:rPr>
              <a:t>om te gebruiken</a:t>
            </a:r>
            <a:r>
              <a:rPr lang="nl-NL" sz="1100" dirty="0">
                <a:solidFill>
                  <a:schemeClr val="bg1"/>
                </a:solidFill>
                <a:latin typeface="+mj-lt"/>
              </a:rPr>
              <a:t> </a:t>
            </a:r>
            <a:br>
              <a:rPr lang="nl-NL" sz="1100" dirty="0">
                <a:solidFill>
                  <a:schemeClr val="bg1"/>
                </a:solidFill>
                <a:latin typeface="+mj-lt"/>
              </a:rPr>
            </a:br>
            <a:r>
              <a:rPr lang="nl-NL" sz="1100" dirty="0">
                <a:solidFill>
                  <a:schemeClr val="bg1"/>
                </a:solidFill>
                <a:latin typeface="+mj-lt"/>
              </a:rPr>
              <a:t>voor een warmtenet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6BE8820A-DECB-50C6-9C69-DD9FEE6B6BE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5223" y="6100297"/>
            <a:ext cx="274518" cy="325091"/>
          </a:xfrm>
          <a:prstGeom prst="rect">
            <a:avLst/>
          </a:prstGeom>
        </p:spPr>
      </p:pic>
      <p:grpSp>
        <p:nvGrpSpPr>
          <p:cNvPr id="95" name="Group 44">
            <a:extLst>
              <a:ext uri="{FF2B5EF4-FFF2-40B4-BE49-F238E27FC236}">
                <a16:creationId xmlns:a16="http://schemas.microsoft.com/office/drawing/2014/main" id="{F04B3C71-A40D-4B3A-3842-FC6A65DFEAAA}"/>
              </a:ext>
            </a:extLst>
          </p:cNvPr>
          <p:cNvGrpSpPr/>
          <p:nvPr/>
        </p:nvGrpSpPr>
        <p:grpSpPr>
          <a:xfrm>
            <a:off x="6482241" y="5433648"/>
            <a:ext cx="3115127" cy="1392143"/>
            <a:chOff x="604395" y="3156649"/>
            <a:chExt cx="4522297" cy="1774673"/>
          </a:xfrm>
        </p:grpSpPr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C81EF1EC-6CFD-88B2-7911-24D6C01A36BF}"/>
                </a:ext>
              </a:extLst>
            </p:cNvPr>
            <p:cNvSpPr/>
            <p:nvPr/>
          </p:nvSpPr>
          <p:spPr>
            <a:xfrm>
              <a:off x="604395" y="3330688"/>
              <a:ext cx="3120968" cy="1600634"/>
            </a:xfrm>
            <a:custGeom>
              <a:avLst/>
              <a:gdLst>
                <a:gd name="connsiteX0" fmla="*/ 3972239 w 3972238"/>
                <a:gd name="connsiteY0" fmla="*/ 1690637 h 1690763"/>
                <a:gd name="connsiteX1" fmla="*/ 3683857 w 3972238"/>
                <a:gd name="connsiteY1" fmla="*/ 1402317 h 1690763"/>
                <a:gd name="connsiteX2" fmla="*/ 3683857 w 3972238"/>
                <a:gd name="connsiteY2" fmla="*/ 206451 h 1690763"/>
                <a:gd name="connsiteX3" fmla="*/ 3477361 w 3972238"/>
                <a:gd name="connsiteY3" fmla="*/ 0 h 1690763"/>
                <a:gd name="connsiteX4" fmla="*/ 288381 w 3972238"/>
                <a:gd name="connsiteY4" fmla="*/ 0 h 1690763"/>
                <a:gd name="connsiteX5" fmla="*/ 0 w 3972238"/>
                <a:gd name="connsiteY5" fmla="*/ 288193 h 1690763"/>
                <a:gd name="connsiteX6" fmla="*/ 0 w 3972238"/>
                <a:gd name="connsiteY6" fmla="*/ 1402444 h 1690763"/>
                <a:gd name="connsiteX7" fmla="*/ 288381 w 3972238"/>
                <a:gd name="connsiteY7" fmla="*/ 1690764 h 1690763"/>
                <a:gd name="connsiteX8" fmla="*/ 3972239 w 3972238"/>
                <a:gd name="connsiteY8" fmla="*/ 1690764 h 169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2238" h="1690763">
                  <a:moveTo>
                    <a:pt x="3972239" y="1690637"/>
                  </a:moveTo>
                  <a:cubicBezTo>
                    <a:pt x="3812917" y="1690637"/>
                    <a:pt x="3683857" y="1561478"/>
                    <a:pt x="3683857" y="1402317"/>
                  </a:cubicBezTo>
                  <a:lnTo>
                    <a:pt x="3683857" y="206451"/>
                  </a:lnTo>
                  <a:cubicBezTo>
                    <a:pt x="3683857" y="92420"/>
                    <a:pt x="3591417" y="0"/>
                    <a:pt x="3477361" y="0"/>
                  </a:cubicBezTo>
                  <a:lnTo>
                    <a:pt x="288381" y="0"/>
                  </a:lnTo>
                  <a:cubicBezTo>
                    <a:pt x="129060" y="0"/>
                    <a:pt x="0" y="129032"/>
                    <a:pt x="0" y="288193"/>
                  </a:cubicBezTo>
                  <a:lnTo>
                    <a:pt x="0" y="1402444"/>
                  </a:lnTo>
                  <a:cubicBezTo>
                    <a:pt x="0" y="1561605"/>
                    <a:pt x="129060" y="1690764"/>
                    <a:pt x="288381" y="1690764"/>
                  </a:cubicBezTo>
                  <a:lnTo>
                    <a:pt x="3972239" y="16907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8947"/>
                </a:gs>
                <a:gs pos="92000">
                  <a:srgbClr val="E95747"/>
                </a:gs>
              </a:gsLst>
              <a:lin ang="1800000" scaled="0"/>
              <a:tileRect/>
            </a:gradFill>
            <a:ln w="12711" cap="flat">
              <a:noFill/>
              <a:prstDash val="solid"/>
              <a:miter/>
            </a:ln>
          </p:spPr>
          <p:txBody>
            <a:bodyPr lIns="108000" tIns="0" rIns="396000" bIns="0" rtlCol="0" anchor="ctr"/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  <a:latin typeface="+mj-lt"/>
                </a:rPr>
                <a:t>CO</a:t>
              </a:r>
              <a:r>
                <a:rPr lang="nl-NL" sz="1200" baseline="-25000" dirty="0">
                  <a:solidFill>
                    <a:schemeClr val="bg1"/>
                  </a:solidFill>
                  <a:latin typeface="+mj-lt"/>
                </a:rPr>
                <a:t>2</a:t>
              </a:r>
              <a:r>
                <a:rPr lang="nl-NL" sz="1200" dirty="0">
                  <a:solidFill>
                    <a:schemeClr val="bg1"/>
                  </a:solidFill>
                  <a:latin typeface="+mj-lt"/>
                </a:rPr>
                <a:t>-uitstoot van geothermie </a:t>
              </a:r>
            </a:p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is ca. 90% lager </a:t>
              </a:r>
              <a:br>
                <a:rPr lang="nl-NL" sz="1200" dirty="0">
                  <a:solidFill>
                    <a:schemeClr val="bg1"/>
                  </a:solidFill>
                </a:rPr>
              </a:br>
              <a:r>
                <a:rPr lang="nl-NL" sz="1200" dirty="0">
                  <a:solidFill>
                    <a:schemeClr val="bg1"/>
                  </a:solidFill>
                </a:rPr>
                <a:t>dan bij een cv-ketel </a:t>
              </a:r>
              <a:br>
                <a:rPr lang="nl-NL" sz="1200" dirty="0">
                  <a:solidFill>
                    <a:schemeClr val="bg1"/>
                  </a:solidFill>
                </a:rPr>
              </a:br>
              <a:r>
                <a:rPr lang="nl-NL" sz="1200" dirty="0">
                  <a:solidFill>
                    <a:schemeClr val="bg1"/>
                  </a:solidFill>
                </a:rPr>
                <a:t>die gebruik maakt </a:t>
              </a:r>
              <a:br>
                <a:rPr lang="nl-NL" sz="1200" dirty="0">
                  <a:solidFill>
                    <a:schemeClr val="bg1"/>
                  </a:solidFill>
                </a:rPr>
              </a:br>
              <a:r>
                <a:rPr lang="nl-NL" sz="1200" dirty="0">
                  <a:solidFill>
                    <a:schemeClr val="bg1"/>
                  </a:solidFill>
                </a:rPr>
                <a:t>van aardgas</a:t>
              </a:r>
            </a:p>
          </p:txBody>
        </p: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D799A966-2593-C01D-091C-A78913BB1625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90092" y="3156649"/>
              <a:ext cx="736600" cy="533400"/>
            </a:xfrm>
            <a:prstGeom prst="rect">
              <a:avLst/>
            </a:prstGeom>
          </p:spPr>
        </p:pic>
      </p:grpSp>
      <p:grpSp>
        <p:nvGrpSpPr>
          <p:cNvPr id="100" name="Group 47">
            <a:extLst>
              <a:ext uri="{FF2B5EF4-FFF2-40B4-BE49-F238E27FC236}">
                <a16:creationId xmlns:a16="http://schemas.microsoft.com/office/drawing/2014/main" id="{AE334A41-5D0F-7436-DD9E-2FD582F1DCCE}"/>
              </a:ext>
            </a:extLst>
          </p:cNvPr>
          <p:cNvGrpSpPr/>
          <p:nvPr/>
        </p:nvGrpSpPr>
        <p:grpSpPr>
          <a:xfrm>
            <a:off x="8295941" y="4517574"/>
            <a:ext cx="3783369" cy="1620663"/>
            <a:chOff x="6101368" y="5169900"/>
            <a:chExt cx="4486224" cy="1690763"/>
          </a:xfrm>
        </p:grpSpPr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id="{CF28190B-8A24-92EA-27D5-8AFF0DBEDF3D}"/>
                </a:ext>
              </a:extLst>
            </p:cNvPr>
            <p:cNvSpPr/>
            <p:nvPr/>
          </p:nvSpPr>
          <p:spPr>
            <a:xfrm>
              <a:off x="6101368" y="5169900"/>
              <a:ext cx="4486224" cy="1690763"/>
            </a:xfrm>
            <a:custGeom>
              <a:avLst/>
              <a:gdLst>
                <a:gd name="connsiteX0" fmla="*/ 0 w 3972238"/>
                <a:gd name="connsiteY0" fmla="*/ 0 h 1690763"/>
                <a:gd name="connsiteX1" fmla="*/ 288382 w 3972238"/>
                <a:gd name="connsiteY1" fmla="*/ 288320 h 1690763"/>
                <a:gd name="connsiteX2" fmla="*/ 288382 w 3972238"/>
                <a:gd name="connsiteY2" fmla="*/ 1490542 h 1690763"/>
                <a:gd name="connsiteX3" fmla="*/ 488647 w 3972238"/>
                <a:gd name="connsiteY3" fmla="*/ 1690764 h 1690763"/>
                <a:gd name="connsiteX4" fmla="*/ 3683857 w 3972238"/>
                <a:gd name="connsiteY4" fmla="*/ 1690764 h 1690763"/>
                <a:gd name="connsiteX5" fmla="*/ 3972239 w 3972238"/>
                <a:gd name="connsiteY5" fmla="*/ 1402571 h 1690763"/>
                <a:gd name="connsiteX6" fmla="*/ 3972239 w 3972238"/>
                <a:gd name="connsiteY6" fmla="*/ 288320 h 1690763"/>
                <a:gd name="connsiteX7" fmla="*/ 3683857 w 3972238"/>
                <a:gd name="connsiteY7" fmla="*/ 0 h 1690763"/>
                <a:gd name="connsiteX8" fmla="*/ 0 w 3972238"/>
                <a:gd name="connsiteY8" fmla="*/ 0 h 169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2238" h="1690763">
                  <a:moveTo>
                    <a:pt x="0" y="0"/>
                  </a:moveTo>
                  <a:cubicBezTo>
                    <a:pt x="159322" y="0"/>
                    <a:pt x="288382" y="129159"/>
                    <a:pt x="288382" y="288320"/>
                  </a:cubicBezTo>
                  <a:lnTo>
                    <a:pt x="288382" y="1490542"/>
                  </a:lnTo>
                  <a:cubicBezTo>
                    <a:pt x="288382" y="1601141"/>
                    <a:pt x="378024" y="1690764"/>
                    <a:pt x="488647" y="1690764"/>
                  </a:cubicBezTo>
                  <a:lnTo>
                    <a:pt x="3683857" y="1690764"/>
                  </a:lnTo>
                  <a:cubicBezTo>
                    <a:pt x="3843179" y="1690764"/>
                    <a:pt x="3972239" y="1561732"/>
                    <a:pt x="3972239" y="1402571"/>
                  </a:cubicBezTo>
                  <a:lnTo>
                    <a:pt x="3972239" y="288320"/>
                  </a:lnTo>
                  <a:cubicBezTo>
                    <a:pt x="3972239" y="129159"/>
                    <a:pt x="3843179" y="0"/>
                    <a:pt x="3683857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C6B47"/>
                </a:gs>
                <a:gs pos="100000">
                  <a:srgbClr val="E95747">
                    <a:lumMod val="91270"/>
                  </a:srgbClr>
                </a:gs>
              </a:gsLst>
              <a:lin ang="1800000" scaled="0"/>
            </a:gradFill>
            <a:ln w="12711" cap="flat">
              <a:noFill/>
              <a:prstDash val="solid"/>
              <a:miter/>
            </a:ln>
          </p:spPr>
          <p:txBody>
            <a:bodyPr lIns="396000" tIns="0" rIns="108000" bIns="0" rtlCol="0" anchor="ctr"/>
            <a:lstStyle/>
            <a:p>
              <a:pPr algn="ctr"/>
              <a:r>
                <a:rPr lang="nl-NL" sz="1600" dirty="0">
                  <a:solidFill>
                    <a:schemeClr val="bg1"/>
                  </a:solidFill>
                  <a:latin typeface="+mj-lt"/>
                </a:rPr>
                <a:t>Potentie geothermie voor verduurzamen van de warmtevraag:</a:t>
              </a:r>
              <a:br>
                <a:rPr lang="nl-NL" sz="1600" dirty="0">
                  <a:solidFill>
                    <a:schemeClr val="bg1"/>
                  </a:solidFill>
                </a:rPr>
              </a:br>
              <a:r>
                <a:rPr lang="nl-NL" sz="1600" dirty="0">
                  <a:solidFill>
                    <a:schemeClr val="bg1"/>
                  </a:solidFill>
                </a:rPr>
                <a:t>50% in de glastuinbouw</a:t>
              </a:r>
            </a:p>
            <a:p>
              <a:pPr algn="ctr"/>
              <a:r>
                <a:rPr lang="nl-NL" sz="1600" dirty="0">
                  <a:solidFill>
                    <a:schemeClr val="bg1"/>
                  </a:solidFill>
                </a:rPr>
                <a:t> 25% van de gebouwde omgeving</a:t>
              </a:r>
            </a:p>
            <a:p>
              <a:pPr algn="ctr"/>
              <a:endParaRPr lang="nl-NL" sz="1600" dirty="0">
                <a:solidFill>
                  <a:schemeClr val="bg1"/>
                </a:solidFill>
              </a:endParaRPr>
            </a:p>
            <a:p>
              <a:pPr algn="ctr"/>
              <a:r>
                <a:rPr lang="nl-NL" sz="1600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9B32C433-B46C-DBF4-F33E-D4302869D96E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67538" y="6374879"/>
              <a:ext cx="685800" cy="469900"/>
            </a:xfrm>
            <a:prstGeom prst="rect">
              <a:avLst/>
            </a:prstGeom>
          </p:spPr>
        </p:pic>
      </p:grpSp>
      <p:pic>
        <p:nvPicPr>
          <p:cNvPr id="106" name="Graphic 105">
            <a:extLst>
              <a:ext uri="{FF2B5EF4-FFF2-40B4-BE49-F238E27FC236}">
                <a16:creationId xmlns:a16="http://schemas.microsoft.com/office/drawing/2014/main" id="{EFB30534-9C5B-5E41-7B73-14B61428D14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2792" y="6459527"/>
            <a:ext cx="506049" cy="31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1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73E06-7251-6C3B-BD5B-6A583AB56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25" y="136525"/>
            <a:ext cx="10515600" cy="1325563"/>
          </a:xfrm>
        </p:spPr>
        <p:txBody>
          <a:bodyPr/>
          <a:lstStyle/>
          <a:p>
            <a:r>
              <a:rPr lang="nl-NL" dirty="0"/>
              <a:t>Aardwarmte in cijfers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98CDB8-C029-4D30-8B12-756027AD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045" y="1348967"/>
            <a:ext cx="5348955" cy="4929285"/>
          </a:xfrm>
        </p:spPr>
        <p:txBody>
          <a:bodyPr>
            <a:normAutofit/>
          </a:bodyPr>
          <a:lstStyle/>
          <a:p>
            <a:r>
              <a:rPr lang="nl-NL" dirty="0"/>
              <a:t>Potentie en ambities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/>
              <a:t>5-10% van huizen en kassen verwarmen </a:t>
            </a:r>
            <a:br>
              <a:rPr lang="nl-NL" dirty="0"/>
            </a:br>
            <a:r>
              <a:rPr lang="nl-NL" dirty="0"/>
              <a:t>in 2030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/>
              <a:t>25-50% richting 2050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/>
              <a:t>40-50 PJ in 2030 </a:t>
            </a:r>
            <a:r>
              <a:rPr lang="nl-NL" i="1" dirty="0"/>
              <a:t>waarvan</a:t>
            </a:r>
            <a:r>
              <a:rPr lang="nl-NL" dirty="0"/>
              <a:t>:</a:t>
            </a:r>
          </a:p>
          <a:p>
            <a:pPr marL="1028700" lvl="1" indent="-342900"/>
            <a:r>
              <a:rPr lang="nl-NL" dirty="0"/>
              <a:t>30 PJ in de glastuinbouw: 11 PJ - al producerend en met SDE beschikking in ontwikkeling</a:t>
            </a:r>
          </a:p>
          <a:p>
            <a:pPr marL="1028700" lvl="1" indent="-342900"/>
            <a:r>
              <a:rPr lang="nl-NL" dirty="0"/>
              <a:t>10-20 PJ in de gebouwde omgeving = 1,1 miljoen WEQ, woningen dat in 2030 aangesloten moet zijn op een warmtenet met geothermie.  </a:t>
            </a:r>
          </a:p>
          <a:p>
            <a:pPr marL="1028700" lvl="1" indent="-342900"/>
            <a:endParaRPr lang="nl-NL" dirty="0"/>
          </a:p>
        </p:txBody>
      </p:sp>
      <p:pic>
        <p:nvPicPr>
          <p:cNvPr id="5" name="Afbeelding 4" descr="Afbeelding met tekst, kaart, poster&#10;&#10;Automatisch gegenereerde beschrijving">
            <a:extLst>
              <a:ext uri="{FF2B5EF4-FFF2-40B4-BE49-F238E27FC236}">
                <a16:creationId xmlns:a16="http://schemas.microsoft.com/office/drawing/2014/main" id="{AF2AE49E-8595-5DC6-02B1-C51319909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76" y="1105607"/>
            <a:ext cx="3591643" cy="508308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68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odemenergie">
            <a:extLst>
              <a:ext uri="{FF2B5EF4-FFF2-40B4-BE49-F238E27FC236}">
                <a16:creationId xmlns:a16="http://schemas.microsoft.com/office/drawing/2014/main" id="{AFD0DB9C-EEEF-4060-DDFA-5F617EFC562F}"/>
              </a:ext>
            </a:extLst>
          </p:cNvPr>
          <p:cNvSpPr/>
          <p:nvPr/>
        </p:nvSpPr>
        <p:spPr>
          <a:xfrm>
            <a:off x="707993" y="1607083"/>
            <a:ext cx="3286311" cy="479000"/>
          </a:xfrm>
          <a:custGeom>
            <a:avLst/>
            <a:gdLst>
              <a:gd name="connsiteX0" fmla="*/ 2628748 w 5257495"/>
              <a:gd name="connsiteY0" fmla="*/ 407539 h 479000"/>
              <a:gd name="connsiteX1" fmla="*/ 1820315 w 5257495"/>
              <a:gd name="connsiteY1" fmla="*/ 340564 h 479000"/>
              <a:gd name="connsiteX2" fmla="*/ 1067923 w 5257495"/>
              <a:gd name="connsiteY2" fmla="*/ 400841 h 479000"/>
              <a:gd name="connsiteX3" fmla="*/ 0 w 5257495"/>
              <a:gd name="connsiteY3" fmla="*/ 479000 h 479000"/>
              <a:gd name="connsiteX4" fmla="*/ 0 w 5257495"/>
              <a:gd name="connsiteY4" fmla="*/ 0 h 479000"/>
              <a:gd name="connsiteX5" fmla="*/ 5257496 w 5257495"/>
              <a:gd name="connsiteY5" fmla="*/ 0 h 479000"/>
              <a:gd name="connsiteX6" fmla="*/ 5257496 w 5257495"/>
              <a:gd name="connsiteY6" fmla="*/ 479000 h 479000"/>
              <a:gd name="connsiteX7" fmla="*/ 4189573 w 5257495"/>
              <a:gd name="connsiteY7" fmla="*/ 400841 h 479000"/>
              <a:gd name="connsiteX8" fmla="*/ 3437181 w 5257495"/>
              <a:gd name="connsiteY8" fmla="*/ 340564 h 479000"/>
              <a:gd name="connsiteX9" fmla="*/ 2628748 w 5257495"/>
              <a:gd name="connsiteY9" fmla="*/ 407539 h 47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57495" h="479000">
                <a:moveTo>
                  <a:pt x="2628748" y="407539"/>
                </a:moveTo>
                <a:cubicBezTo>
                  <a:pt x="2302358" y="418723"/>
                  <a:pt x="2201807" y="345052"/>
                  <a:pt x="1820315" y="340564"/>
                </a:cubicBezTo>
                <a:cubicBezTo>
                  <a:pt x="1438823" y="336144"/>
                  <a:pt x="1359320" y="362934"/>
                  <a:pt x="1067923" y="400841"/>
                </a:cubicBezTo>
                <a:cubicBezTo>
                  <a:pt x="776659" y="438816"/>
                  <a:pt x="421645" y="432118"/>
                  <a:pt x="0" y="479000"/>
                </a:cubicBezTo>
                <a:lnTo>
                  <a:pt x="0" y="0"/>
                </a:lnTo>
                <a:lnTo>
                  <a:pt x="5257496" y="0"/>
                </a:lnTo>
                <a:cubicBezTo>
                  <a:pt x="5257496" y="0"/>
                  <a:pt x="5257496" y="479000"/>
                  <a:pt x="5257496" y="479000"/>
                </a:cubicBezTo>
                <a:cubicBezTo>
                  <a:pt x="4835850" y="432118"/>
                  <a:pt x="4480837" y="438816"/>
                  <a:pt x="4189573" y="400841"/>
                </a:cubicBezTo>
                <a:cubicBezTo>
                  <a:pt x="3898175" y="362934"/>
                  <a:pt x="3818673" y="336144"/>
                  <a:pt x="3437181" y="340564"/>
                </a:cubicBezTo>
                <a:cubicBezTo>
                  <a:pt x="3055689" y="345052"/>
                  <a:pt x="2955137" y="418723"/>
                  <a:pt x="2628748" y="407539"/>
                </a:cubicBezTo>
                <a:close/>
              </a:path>
            </a:pathLst>
          </a:custGeom>
          <a:solidFill>
            <a:srgbClr val="B5C1C3"/>
          </a:solidFill>
          <a:ln w="670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grpSp>
        <p:nvGrpSpPr>
          <p:cNvPr id="4" name="aardwarmte">
            <a:extLst>
              <a:ext uri="{FF2B5EF4-FFF2-40B4-BE49-F238E27FC236}">
                <a16:creationId xmlns:a16="http://schemas.microsoft.com/office/drawing/2014/main" id="{E8E460BE-81C8-9EF5-490E-77A731239410}"/>
              </a:ext>
            </a:extLst>
          </p:cNvPr>
          <p:cNvGrpSpPr/>
          <p:nvPr/>
        </p:nvGrpSpPr>
        <p:grpSpPr>
          <a:xfrm>
            <a:off x="707926" y="1939926"/>
            <a:ext cx="3286445" cy="3699546"/>
            <a:chOff x="707926" y="1939926"/>
            <a:chExt cx="3286445" cy="3699546"/>
          </a:xfrm>
        </p:grpSpPr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7884230C-FE21-4341-3D79-381EEAF07790}"/>
                </a:ext>
              </a:extLst>
            </p:cNvPr>
            <p:cNvSpPr/>
            <p:nvPr/>
          </p:nvSpPr>
          <p:spPr>
            <a:xfrm>
              <a:off x="708060" y="1939926"/>
              <a:ext cx="3286311" cy="447674"/>
            </a:xfrm>
            <a:custGeom>
              <a:avLst/>
              <a:gdLst>
                <a:gd name="connsiteX0" fmla="*/ 2910627 w 5257495"/>
                <a:gd name="connsiteY0" fmla="*/ 360866 h 431389"/>
                <a:gd name="connsiteX1" fmla="*/ 2346802 w 5257495"/>
                <a:gd name="connsiteY1" fmla="*/ 360866 h 431389"/>
                <a:gd name="connsiteX2" fmla="*/ 1730221 w 5257495"/>
                <a:gd name="connsiteY2" fmla="*/ 277349 h 431389"/>
                <a:gd name="connsiteX3" fmla="*/ 887801 w 5257495"/>
                <a:gd name="connsiteY3" fmla="*/ 375533 h 431389"/>
                <a:gd name="connsiteX4" fmla="*/ 0 w 5257495"/>
                <a:gd name="connsiteY4" fmla="*/ 431390 h 431389"/>
                <a:gd name="connsiteX5" fmla="*/ 0 w 5257495"/>
                <a:gd name="connsiteY5" fmla="*/ 138913 h 431389"/>
                <a:gd name="connsiteX6" fmla="*/ 1067922 w 5257495"/>
                <a:gd name="connsiteY6" fmla="*/ 60754 h 431389"/>
                <a:gd name="connsiteX7" fmla="*/ 1820315 w 5257495"/>
                <a:gd name="connsiteY7" fmla="*/ 477 h 431389"/>
                <a:gd name="connsiteX8" fmla="*/ 2628748 w 5257495"/>
                <a:gd name="connsiteY8" fmla="*/ 67451 h 431389"/>
                <a:gd name="connsiteX9" fmla="*/ 3437181 w 5257495"/>
                <a:gd name="connsiteY9" fmla="*/ 477 h 431389"/>
                <a:gd name="connsiteX10" fmla="*/ 4189573 w 5257495"/>
                <a:gd name="connsiteY10" fmla="*/ 60754 h 431389"/>
                <a:gd name="connsiteX11" fmla="*/ 5257495 w 5257495"/>
                <a:gd name="connsiteY11" fmla="*/ 138913 h 431389"/>
                <a:gd name="connsiteX12" fmla="*/ 5257495 w 5257495"/>
                <a:gd name="connsiteY12" fmla="*/ 431390 h 431389"/>
                <a:gd name="connsiteX13" fmla="*/ 4369694 w 5257495"/>
                <a:gd name="connsiteY13" fmla="*/ 375533 h 431389"/>
                <a:gd name="connsiteX14" fmla="*/ 3527275 w 5257495"/>
                <a:gd name="connsiteY14" fmla="*/ 277349 h 431389"/>
                <a:gd name="connsiteX15" fmla="*/ 2910694 w 5257495"/>
                <a:gd name="connsiteY15" fmla="*/ 360866 h 43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57495" h="431389">
                  <a:moveTo>
                    <a:pt x="2910627" y="360866"/>
                  </a:moveTo>
                  <a:cubicBezTo>
                    <a:pt x="2724540" y="398104"/>
                    <a:pt x="2532889" y="398104"/>
                    <a:pt x="2346802" y="360866"/>
                  </a:cubicBezTo>
                  <a:cubicBezTo>
                    <a:pt x="2160715" y="323628"/>
                    <a:pt x="1971946" y="277349"/>
                    <a:pt x="1730221" y="277349"/>
                  </a:cubicBezTo>
                  <a:cubicBezTo>
                    <a:pt x="1404971" y="277349"/>
                    <a:pt x="1148632" y="375533"/>
                    <a:pt x="887801" y="375533"/>
                  </a:cubicBezTo>
                  <a:cubicBezTo>
                    <a:pt x="601766" y="375533"/>
                    <a:pt x="0" y="431390"/>
                    <a:pt x="0" y="431390"/>
                  </a:cubicBezTo>
                  <a:lnTo>
                    <a:pt x="0" y="138913"/>
                  </a:lnTo>
                  <a:cubicBezTo>
                    <a:pt x="421645" y="92031"/>
                    <a:pt x="776659" y="98728"/>
                    <a:pt x="1067922" y="60754"/>
                  </a:cubicBezTo>
                  <a:cubicBezTo>
                    <a:pt x="1359320" y="22846"/>
                    <a:pt x="1438823" y="-3943"/>
                    <a:pt x="1820315" y="477"/>
                  </a:cubicBezTo>
                  <a:cubicBezTo>
                    <a:pt x="2201807" y="4964"/>
                    <a:pt x="2302358" y="78636"/>
                    <a:pt x="2628748" y="67451"/>
                  </a:cubicBezTo>
                  <a:cubicBezTo>
                    <a:pt x="2955138" y="78636"/>
                    <a:pt x="3055689" y="4964"/>
                    <a:pt x="3437181" y="477"/>
                  </a:cubicBezTo>
                  <a:cubicBezTo>
                    <a:pt x="3818673" y="-3943"/>
                    <a:pt x="3898175" y="22846"/>
                    <a:pt x="4189573" y="60754"/>
                  </a:cubicBezTo>
                  <a:cubicBezTo>
                    <a:pt x="4480837" y="98728"/>
                    <a:pt x="4835850" y="92031"/>
                    <a:pt x="5257495" y="138913"/>
                  </a:cubicBezTo>
                  <a:lnTo>
                    <a:pt x="5257495" y="431390"/>
                  </a:lnTo>
                  <a:cubicBezTo>
                    <a:pt x="5257495" y="431390"/>
                    <a:pt x="4655796" y="375533"/>
                    <a:pt x="4369694" y="375533"/>
                  </a:cubicBezTo>
                  <a:cubicBezTo>
                    <a:pt x="4108797" y="375533"/>
                    <a:pt x="3852525" y="277349"/>
                    <a:pt x="3527275" y="277349"/>
                  </a:cubicBezTo>
                  <a:cubicBezTo>
                    <a:pt x="3285549" y="277349"/>
                    <a:pt x="3091083" y="324767"/>
                    <a:pt x="2910694" y="360866"/>
                  </a:cubicBezTo>
                  <a:close/>
                </a:path>
              </a:pathLst>
            </a:custGeom>
            <a:solidFill>
              <a:srgbClr val="A8BABD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E205CED7-14DF-E4D5-2869-013FFD50B977}"/>
                </a:ext>
              </a:extLst>
            </p:cNvPr>
            <p:cNvSpPr/>
            <p:nvPr/>
          </p:nvSpPr>
          <p:spPr>
            <a:xfrm>
              <a:off x="707993" y="2224519"/>
              <a:ext cx="3286311" cy="368701"/>
            </a:xfrm>
            <a:custGeom>
              <a:avLst/>
              <a:gdLst>
                <a:gd name="connsiteX0" fmla="*/ 5257496 w 5257495"/>
                <a:gd name="connsiteY0" fmla="*/ 154041 h 368701"/>
                <a:gd name="connsiteX1" fmla="*/ 5257496 w 5257495"/>
                <a:gd name="connsiteY1" fmla="*/ 345989 h 368701"/>
                <a:gd name="connsiteX2" fmla="*/ 3993565 w 5257495"/>
                <a:gd name="connsiteY2" fmla="*/ 212041 h 368701"/>
                <a:gd name="connsiteX3" fmla="*/ 2803372 w 5257495"/>
                <a:gd name="connsiteY3" fmla="*/ 351749 h 368701"/>
                <a:gd name="connsiteX4" fmla="*/ 2658377 w 5257495"/>
                <a:gd name="connsiteY4" fmla="*/ 368694 h 368701"/>
                <a:gd name="connsiteX5" fmla="*/ 2599119 w 5257495"/>
                <a:gd name="connsiteY5" fmla="*/ 368694 h 368701"/>
                <a:gd name="connsiteX6" fmla="*/ 2454124 w 5257495"/>
                <a:gd name="connsiteY6" fmla="*/ 351749 h 368701"/>
                <a:gd name="connsiteX7" fmla="*/ 1263931 w 5257495"/>
                <a:gd name="connsiteY7" fmla="*/ 212041 h 368701"/>
                <a:gd name="connsiteX8" fmla="*/ 0 w 5257495"/>
                <a:gd name="connsiteY8" fmla="*/ 345989 h 368701"/>
                <a:gd name="connsiteX9" fmla="*/ 0 w 5257495"/>
                <a:gd name="connsiteY9" fmla="*/ 154041 h 368701"/>
                <a:gd name="connsiteX10" fmla="*/ 887802 w 5257495"/>
                <a:gd name="connsiteY10" fmla="*/ 98184 h 368701"/>
                <a:gd name="connsiteX11" fmla="*/ 1730288 w 5257495"/>
                <a:gd name="connsiteY11" fmla="*/ 0 h 368701"/>
                <a:gd name="connsiteX12" fmla="*/ 2346802 w 5257495"/>
                <a:gd name="connsiteY12" fmla="*/ 83517 h 368701"/>
                <a:gd name="connsiteX13" fmla="*/ 2910627 w 5257495"/>
                <a:gd name="connsiteY13" fmla="*/ 83517 h 368701"/>
                <a:gd name="connsiteX14" fmla="*/ 3527141 w 5257495"/>
                <a:gd name="connsiteY14" fmla="*/ 0 h 368701"/>
                <a:gd name="connsiteX15" fmla="*/ 4369627 w 5257495"/>
                <a:gd name="connsiteY15" fmla="*/ 98184 h 368701"/>
                <a:gd name="connsiteX16" fmla="*/ 5257429 w 5257495"/>
                <a:gd name="connsiteY16" fmla="*/ 154041 h 36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57495" h="368701">
                  <a:moveTo>
                    <a:pt x="5257496" y="154041"/>
                  </a:moveTo>
                  <a:lnTo>
                    <a:pt x="5257496" y="345989"/>
                  </a:lnTo>
                  <a:cubicBezTo>
                    <a:pt x="4909990" y="258923"/>
                    <a:pt x="4396106" y="299107"/>
                    <a:pt x="3993565" y="212041"/>
                  </a:cubicBezTo>
                  <a:cubicBezTo>
                    <a:pt x="3675890" y="143392"/>
                    <a:pt x="3105294" y="298839"/>
                    <a:pt x="2803372" y="351749"/>
                  </a:cubicBezTo>
                  <a:cubicBezTo>
                    <a:pt x="2742907" y="362398"/>
                    <a:pt x="2693168" y="368895"/>
                    <a:pt x="2658377" y="368694"/>
                  </a:cubicBezTo>
                  <a:cubicBezTo>
                    <a:pt x="2638602" y="368560"/>
                    <a:pt x="2618894" y="368560"/>
                    <a:pt x="2599119" y="368694"/>
                  </a:cubicBezTo>
                  <a:cubicBezTo>
                    <a:pt x="2564328" y="368962"/>
                    <a:pt x="2514588" y="362398"/>
                    <a:pt x="2454124" y="351749"/>
                  </a:cubicBezTo>
                  <a:cubicBezTo>
                    <a:pt x="2152201" y="298839"/>
                    <a:pt x="1581606" y="143392"/>
                    <a:pt x="1263931" y="212041"/>
                  </a:cubicBezTo>
                  <a:cubicBezTo>
                    <a:pt x="861390" y="299107"/>
                    <a:pt x="347506" y="258923"/>
                    <a:pt x="0" y="345989"/>
                  </a:cubicBezTo>
                  <a:lnTo>
                    <a:pt x="0" y="154041"/>
                  </a:lnTo>
                  <a:cubicBezTo>
                    <a:pt x="0" y="154041"/>
                    <a:pt x="601766" y="98184"/>
                    <a:pt x="887802" y="98184"/>
                  </a:cubicBezTo>
                  <a:cubicBezTo>
                    <a:pt x="1148699" y="98184"/>
                    <a:pt x="1404971" y="0"/>
                    <a:pt x="1730288" y="0"/>
                  </a:cubicBezTo>
                  <a:cubicBezTo>
                    <a:pt x="1971946" y="0"/>
                    <a:pt x="2166413" y="47418"/>
                    <a:pt x="2346802" y="83517"/>
                  </a:cubicBezTo>
                  <a:cubicBezTo>
                    <a:pt x="2532889" y="120755"/>
                    <a:pt x="2724540" y="120755"/>
                    <a:pt x="2910627" y="83517"/>
                  </a:cubicBezTo>
                  <a:cubicBezTo>
                    <a:pt x="3096714" y="46279"/>
                    <a:pt x="3285482" y="0"/>
                    <a:pt x="3527141" y="0"/>
                  </a:cubicBezTo>
                  <a:cubicBezTo>
                    <a:pt x="3852458" y="0"/>
                    <a:pt x="4108730" y="98184"/>
                    <a:pt x="4369627" y="98184"/>
                  </a:cubicBezTo>
                  <a:cubicBezTo>
                    <a:pt x="4655662" y="98184"/>
                    <a:pt x="5257429" y="154041"/>
                    <a:pt x="5257429" y="154041"/>
                  </a:cubicBezTo>
                  <a:close/>
                </a:path>
              </a:pathLst>
            </a:custGeom>
            <a:solidFill>
              <a:srgbClr val="95A7AA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2F9C2253-3189-48CD-4328-3F82C34063F5}"/>
                </a:ext>
              </a:extLst>
            </p:cNvPr>
            <p:cNvSpPr/>
            <p:nvPr/>
          </p:nvSpPr>
          <p:spPr>
            <a:xfrm>
              <a:off x="707993" y="2419357"/>
              <a:ext cx="3286311" cy="503904"/>
            </a:xfrm>
            <a:custGeom>
              <a:avLst/>
              <a:gdLst>
                <a:gd name="connsiteX0" fmla="*/ 5257496 w 5257495"/>
                <a:gd name="connsiteY0" fmla="*/ 151151 h 503904"/>
                <a:gd name="connsiteX1" fmla="*/ 5257496 w 5257495"/>
                <a:gd name="connsiteY1" fmla="*/ 503905 h 503904"/>
                <a:gd name="connsiteX2" fmla="*/ 4189573 w 5257495"/>
                <a:gd name="connsiteY2" fmla="*/ 262797 h 503904"/>
                <a:gd name="connsiteX3" fmla="*/ 2648389 w 5257495"/>
                <a:gd name="connsiteY3" fmla="*/ 445838 h 503904"/>
                <a:gd name="connsiteX4" fmla="*/ 2609107 w 5257495"/>
                <a:gd name="connsiteY4" fmla="*/ 445838 h 503904"/>
                <a:gd name="connsiteX5" fmla="*/ 1067923 w 5257495"/>
                <a:gd name="connsiteY5" fmla="*/ 262797 h 503904"/>
                <a:gd name="connsiteX6" fmla="*/ 0 w 5257495"/>
                <a:gd name="connsiteY6" fmla="*/ 503905 h 503904"/>
                <a:gd name="connsiteX7" fmla="*/ 0 w 5257495"/>
                <a:gd name="connsiteY7" fmla="*/ 151151 h 503904"/>
                <a:gd name="connsiteX8" fmla="*/ 1263931 w 5257495"/>
                <a:gd name="connsiteY8" fmla="*/ 17203 h 503904"/>
                <a:gd name="connsiteX9" fmla="*/ 2454124 w 5257495"/>
                <a:gd name="connsiteY9" fmla="*/ 156911 h 503904"/>
                <a:gd name="connsiteX10" fmla="*/ 2599119 w 5257495"/>
                <a:gd name="connsiteY10" fmla="*/ 173855 h 503904"/>
                <a:gd name="connsiteX11" fmla="*/ 2658377 w 5257495"/>
                <a:gd name="connsiteY11" fmla="*/ 173855 h 503904"/>
                <a:gd name="connsiteX12" fmla="*/ 2803372 w 5257495"/>
                <a:gd name="connsiteY12" fmla="*/ 156911 h 503904"/>
                <a:gd name="connsiteX13" fmla="*/ 3993565 w 5257495"/>
                <a:gd name="connsiteY13" fmla="*/ 17203 h 503904"/>
                <a:gd name="connsiteX14" fmla="*/ 5257496 w 5257495"/>
                <a:gd name="connsiteY14" fmla="*/ 151151 h 50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57495" h="503904">
                  <a:moveTo>
                    <a:pt x="5257496" y="151151"/>
                  </a:moveTo>
                  <a:lnTo>
                    <a:pt x="5257496" y="503905"/>
                  </a:lnTo>
                  <a:cubicBezTo>
                    <a:pt x="4925944" y="468208"/>
                    <a:pt x="4560340" y="331982"/>
                    <a:pt x="4189573" y="262797"/>
                  </a:cubicBezTo>
                  <a:cubicBezTo>
                    <a:pt x="3788909" y="188054"/>
                    <a:pt x="2852776" y="455081"/>
                    <a:pt x="2648389" y="445838"/>
                  </a:cubicBezTo>
                  <a:cubicBezTo>
                    <a:pt x="2635317" y="445235"/>
                    <a:pt x="2622178" y="445235"/>
                    <a:pt x="2609107" y="445838"/>
                  </a:cubicBezTo>
                  <a:cubicBezTo>
                    <a:pt x="2404719" y="455081"/>
                    <a:pt x="1468586" y="188121"/>
                    <a:pt x="1067923" y="262797"/>
                  </a:cubicBezTo>
                  <a:cubicBezTo>
                    <a:pt x="697156" y="331982"/>
                    <a:pt x="331551" y="468208"/>
                    <a:pt x="0" y="503905"/>
                  </a:cubicBezTo>
                  <a:lnTo>
                    <a:pt x="0" y="151151"/>
                  </a:lnTo>
                  <a:cubicBezTo>
                    <a:pt x="347506" y="64085"/>
                    <a:pt x="861390" y="104269"/>
                    <a:pt x="1263931" y="17203"/>
                  </a:cubicBezTo>
                  <a:cubicBezTo>
                    <a:pt x="1581606" y="-51446"/>
                    <a:pt x="2152201" y="104001"/>
                    <a:pt x="2454124" y="156911"/>
                  </a:cubicBezTo>
                  <a:cubicBezTo>
                    <a:pt x="2514588" y="167560"/>
                    <a:pt x="2564328" y="174056"/>
                    <a:pt x="2599119" y="173855"/>
                  </a:cubicBezTo>
                  <a:cubicBezTo>
                    <a:pt x="2618894" y="173721"/>
                    <a:pt x="2638602" y="173721"/>
                    <a:pt x="2658377" y="173855"/>
                  </a:cubicBezTo>
                  <a:cubicBezTo>
                    <a:pt x="2693168" y="174123"/>
                    <a:pt x="2742907" y="167560"/>
                    <a:pt x="2803372" y="156911"/>
                  </a:cubicBezTo>
                  <a:cubicBezTo>
                    <a:pt x="3105294" y="104001"/>
                    <a:pt x="3675890" y="-51446"/>
                    <a:pt x="3993565" y="17203"/>
                  </a:cubicBezTo>
                  <a:cubicBezTo>
                    <a:pt x="4396106" y="104269"/>
                    <a:pt x="4909990" y="64085"/>
                    <a:pt x="5257496" y="151151"/>
                  </a:cubicBezTo>
                  <a:close/>
                </a:path>
              </a:pathLst>
            </a:custGeom>
            <a:solidFill>
              <a:srgbClr val="657A7E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5B1269F8-F987-1C5C-8885-F7EA51293460}"/>
                </a:ext>
              </a:extLst>
            </p:cNvPr>
            <p:cNvSpPr/>
            <p:nvPr/>
          </p:nvSpPr>
          <p:spPr>
            <a:xfrm>
              <a:off x="707993" y="2657475"/>
              <a:ext cx="3286311" cy="885825"/>
            </a:xfrm>
            <a:custGeom>
              <a:avLst/>
              <a:gdLst>
                <a:gd name="connsiteX0" fmla="*/ 5257496 w 5257495"/>
                <a:gd name="connsiteY0" fmla="*/ 254326 h 863943"/>
                <a:gd name="connsiteX1" fmla="*/ 5257496 w 5257495"/>
                <a:gd name="connsiteY1" fmla="*/ 756634 h 863943"/>
                <a:gd name="connsiteX2" fmla="*/ 4723903 w 5257495"/>
                <a:gd name="connsiteY2" fmla="*/ 578549 h 863943"/>
                <a:gd name="connsiteX3" fmla="*/ 4099546 w 5257495"/>
                <a:gd name="connsiteY3" fmla="*/ 522223 h 863943"/>
                <a:gd name="connsiteX4" fmla="*/ 3782474 w 5257495"/>
                <a:gd name="connsiteY4" fmla="*/ 592078 h 863943"/>
                <a:gd name="connsiteX5" fmla="*/ 3782273 w 5257495"/>
                <a:gd name="connsiteY5" fmla="*/ 592078 h 863943"/>
                <a:gd name="connsiteX6" fmla="*/ 3240368 w 5257495"/>
                <a:gd name="connsiteY6" fmla="*/ 764938 h 863943"/>
                <a:gd name="connsiteX7" fmla="*/ 3105428 w 5257495"/>
                <a:gd name="connsiteY7" fmla="*/ 802712 h 863943"/>
                <a:gd name="connsiteX8" fmla="*/ 2152067 w 5257495"/>
                <a:gd name="connsiteY8" fmla="*/ 802712 h 863943"/>
                <a:gd name="connsiteX9" fmla="*/ 2017127 w 5257495"/>
                <a:gd name="connsiteY9" fmla="*/ 764938 h 863943"/>
                <a:gd name="connsiteX10" fmla="*/ 1475223 w 5257495"/>
                <a:gd name="connsiteY10" fmla="*/ 592078 h 863943"/>
                <a:gd name="connsiteX11" fmla="*/ 1475022 w 5257495"/>
                <a:gd name="connsiteY11" fmla="*/ 592078 h 863943"/>
                <a:gd name="connsiteX12" fmla="*/ 1157949 w 5257495"/>
                <a:gd name="connsiteY12" fmla="*/ 522223 h 863943"/>
                <a:gd name="connsiteX13" fmla="*/ 533593 w 5257495"/>
                <a:gd name="connsiteY13" fmla="*/ 578549 h 863943"/>
                <a:gd name="connsiteX14" fmla="*/ 0 w 5257495"/>
                <a:gd name="connsiteY14" fmla="*/ 756634 h 863943"/>
                <a:gd name="connsiteX15" fmla="*/ 0 w 5257495"/>
                <a:gd name="connsiteY15" fmla="*/ 254326 h 863943"/>
                <a:gd name="connsiteX16" fmla="*/ 1067923 w 5257495"/>
                <a:gd name="connsiteY16" fmla="*/ 13218 h 863943"/>
                <a:gd name="connsiteX17" fmla="*/ 2609107 w 5257495"/>
                <a:gd name="connsiteY17" fmla="*/ 196259 h 863943"/>
                <a:gd name="connsiteX18" fmla="*/ 2648389 w 5257495"/>
                <a:gd name="connsiteY18" fmla="*/ 196259 h 863943"/>
                <a:gd name="connsiteX19" fmla="*/ 4189573 w 5257495"/>
                <a:gd name="connsiteY19" fmla="*/ 13218 h 863943"/>
                <a:gd name="connsiteX20" fmla="*/ 5257496 w 5257495"/>
                <a:gd name="connsiteY20" fmla="*/ 254326 h 86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57495" h="863943">
                  <a:moveTo>
                    <a:pt x="5257496" y="254326"/>
                  </a:moveTo>
                  <a:lnTo>
                    <a:pt x="5257496" y="756634"/>
                  </a:lnTo>
                  <a:cubicBezTo>
                    <a:pt x="5043522" y="696558"/>
                    <a:pt x="4884517" y="628043"/>
                    <a:pt x="4723903" y="578549"/>
                  </a:cubicBezTo>
                  <a:cubicBezTo>
                    <a:pt x="4544117" y="523161"/>
                    <a:pt x="4362454" y="491549"/>
                    <a:pt x="4099546" y="522223"/>
                  </a:cubicBezTo>
                  <a:cubicBezTo>
                    <a:pt x="3998324" y="534011"/>
                    <a:pt x="3892812" y="559595"/>
                    <a:pt x="3782474" y="592078"/>
                  </a:cubicBezTo>
                  <a:lnTo>
                    <a:pt x="3782273" y="592078"/>
                  </a:lnTo>
                  <a:cubicBezTo>
                    <a:pt x="3613682" y="641773"/>
                    <a:pt x="3433695" y="707608"/>
                    <a:pt x="3240368" y="764938"/>
                  </a:cubicBezTo>
                  <a:cubicBezTo>
                    <a:pt x="3196126" y="778065"/>
                    <a:pt x="3151146" y="790723"/>
                    <a:pt x="3105428" y="802712"/>
                  </a:cubicBezTo>
                  <a:cubicBezTo>
                    <a:pt x="2793049" y="884354"/>
                    <a:pt x="2464447" y="884354"/>
                    <a:pt x="2152067" y="802712"/>
                  </a:cubicBezTo>
                  <a:cubicBezTo>
                    <a:pt x="2106350" y="790790"/>
                    <a:pt x="2061437" y="778065"/>
                    <a:pt x="2017127" y="764938"/>
                  </a:cubicBezTo>
                  <a:cubicBezTo>
                    <a:pt x="1823801" y="707608"/>
                    <a:pt x="1643814" y="641773"/>
                    <a:pt x="1475223" y="592078"/>
                  </a:cubicBezTo>
                  <a:lnTo>
                    <a:pt x="1475022" y="592078"/>
                  </a:lnTo>
                  <a:cubicBezTo>
                    <a:pt x="1364683" y="559595"/>
                    <a:pt x="1259171" y="534011"/>
                    <a:pt x="1157949" y="522223"/>
                  </a:cubicBezTo>
                  <a:cubicBezTo>
                    <a:pt x="895041" y="491549"/>
                    <a:pt x="713378" y="523161"/>
                    <a:pt x="533593" y="578549"/>
                  </a:cubicBezTo>
                  <a:cubicBezTo>
                    <a:pt x="372979" y="628043"/>
                    <a:pt x="213973" y="696558"/>
                    <a:pt x="0" y="756634"/>
                  </a:cubicBezTo>
                  <a:lnTo>
                    <a:pt x="0" y="254326"/>
                  </a:lnTo>
                  <a:cubicBezTo>
                    <a:pt x="331551" y="218629"/>
                    <a:pt x="697156" y="82403"/>
                    <a:pt x="1067923" y="13218"/>
                  </a:cubicBezTo>
                  <a:cubicBezTo>
                    <a:pt x="1468586" y="-61525"/>
                    <a:pt x="2404719" y="205502"/>
                    <a:pt x="2609107" y="196259"/>
                  </a:cubicBezTo>
                  <a:cubicBezTo>
                    <a:pt x="2622178" y="195656"/>
                    <a:pt x="2635317" y="195656"/>
                    <a:pt x="2648389" y="196259"/>
                  </a:cubicBezTo>
                  <a:cubicBezTo>
                    <a:pt x="2852776" y="205502"/>
                    <a:pt x="3788909" y="-61458"/>
                    <a:pt x="4189573" y="13218"/>
                  </a:cubicBezTo>
                  <a:cubicBezTo>
                    <a:pt x="4560340" y="82403"/>
                    <a:pt x="4925944" y="218629"/>
                    <a:pt x="5257496" y="254326"/>
                  </a:cubicBezTo>
                  <a:close/>
                </a:path>
              </a:pathLst>
            </a:custGeom>
            <a:solidFill>
              <a:srgbClr val="53696E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6A2EF777-8972-E5A2-D8BF-AF3A8D40DF3B}"/>
                </a:ext>
              </a:extLst>
            </p:cNvPr>
            <p:cNvSpPr/>
            <p:nvPr/>
          </p:nvSpPr>
          <p:spPr>
            <a:xfrm>
              <a:off x="707993" y="3413125"/>
              <a:ext cx="3286311" cy="742951"/>
            </a:xfrm>
            <a:custGeom>
              <a:avLst/>
              <a:gdLst>
                <a:gd name="connsiteX0" fmla="*/ 5257496 w 5257495"/>
                <a:gd name="connsiteY0" fmla="*/ 449331 h 701824"/>
                <a:gd name="connsiteX1" fmla="*/ 5257496 w 5257495"/>
                <a:gd name="connsiteY1" fmla="*/ 701824 h 701824"/>
                <a:gd name="connsiteX2" fmla="*/ 5045533 w 5257495"/>
                <a:gd name="connsiteY2" fmla="*/ 522802 h 701824"/>
                <a:gd name="connsiteX3" fmla="*/ 5045399 w 5257495"/>
                <a:gd name="connsiteY3" fmla="*/ 522802 h 701824"/>
                <a:gd name="connsiteX4" fmla="*/ 4938949 w 5257495"/>
                <a:gd name="connsiteY4" fmla="*/ 433659 h 701824"/>
                <a:gd name="connsiteX5" fmla="*/ 4735232 w 5257495"/>
                <a:gd name="connsiteY5" fmla="*/ 286449 h 701824"/>
                <a:gd name="connsiteX6" fmla="*/ 4735098 w 5257495"/>
                <a:gd name="connsiteY6" fmla="*/ 286449 h 701824"/>
                <a:gd name="connsiteX7" fmla="*/ 4385581 w 5257495"/>
                <a:gd name="connsiteY7" fmla="*/ 170316 h 701824"/>
                <a:gd name="connsiteX8" fmla="*/ 3928877 w 5257495"/>
                <a:gd name="connsiteY8" fmla="*/ 275332 h 701824"/>
                <a:gd name="connsiteX9" fmla="*/ 3928676 w 5257495"/>
                <a:gd name="connsiteY9" fmla="*/ 275332 h 701824"/>
                <a:gd name="connsiteX10" fmla="*/ 3555764 w 5257495"/>
                <a:gd name="connsiteY10" fmla="*/ 433659 h 701824"/>
                <a:gd name="connsiteX11" fmla="*/ 3398167 w 5257495"/>
                <a:gd name="connsiteY11" fmla="*/ 500097 h 701824"/>
                <a:gd name="connsiteX12" fmla="*/ 3225285 w 5257495"/>
                <a:gd name="connsiteY12" fmla="*/ 552471 h 701824"/>
                <a:gd name="connsiteX13" fmla="*/ 3005145 w 5257495"/>
                <a:gd name="connsiteY13" fmla="*/ 594263 h 701824"/>
                <a:gd name="connsiteX14" fmla="*/ 2252351 w 5257495"/>
                <a:gd name="connsiteY14" fmla="*/ 594263 h 701824"/>
                <a:gd name="connsiteX15" fmla="*/ 2032210 w 5257495"/>
                <a:gd name="connsiteY15" fmla="*/ 552471 h 701824"/>
                <a:gd name="connsiteX16" fmla="*/ 1859329 w 5257495"/>
                <a:gd name="connsiteY16" fmla="*/ 500097 h 701824"/>
                <a:gd name="connsiteX17" fmla="*/ 1701731 w 5257495"/>
                <a:gd name="connsiteY17" fmla="*/ 433659 h 701824"/>
                <a:gd name="connsiteX18" fmla="*/ 1328820 w 5257495"/>
                <a:gd name="connsiteY18" fmla="*/ 275332 h 701824"/>
                <a:gd name="connsiteX19" fmla="*/ 1328619 w 5257495"/>
                <a:gd name="connsiteY19" fmla="*/ 275332 h 701824"/>
                <a:gd name="connsiteX20" fmla="*/ 871914 w 5257495"/>
                <a:gd name="connsiteY20" fmla="*/ 170316 h 701824"/>
                <a:gd name="connsiteX21" fmla="*/ 522398 w 5257495"/>
                <a:gd name="connsiteY21" fmla="*/ 286449 h 701824"/>
                <a:gd name="connsiteX22" fmla="*/ 522264 w 5257495"/>
                <a:gd name="connsiteY22" fmla="*/ 286449 h 701824"/>
                <a:gd name="connsiteX23" fmla="*/ 318547 w 5257495"/>
                <a:gd name="connsiteY23" fmla="*/ 433659 h 701824"/>
                <a:gd name="connsiteX24" fmla="*/ 212096 w 5257495"/>
                <a:gd name="connsiteY24" fmla="*/ 522802 h 701824"/>
                <a:gd name="connsiteX25" fmla="*/ 211962 w 5257495"/>
                <a:gd name="connsiteY25" fmla="*/ 522802 h 701824"/>
                <a:gd name="connsiteX26" fmla="*/ 0 w 5257495"/>
                <a:gd name="connsiteY26" fmla="*/ 701824 h 701824"/>
                <a:gd name="connsiteX27" fmla="*/ 0 w 5257495"/>
                <a:gd name="connsiteY27" fmla="*/ 449331 h 701824"/>
                <a:gd name="connsiteX28" fmla="*/ 19842 w 5257495"/>
                <a:gd name="connsiteY28" fmla="*/ 433659 h 701824"/>
                <a:gd name="connsiteX29" fmla="*/ 197148 w 5257495"/>
                <a:gd name="connsiteY29" fmla="*/ 290869 h 701824"/>
                <a:gd name="connsiteX30" fmla="*/ 359639 w 5257495"/>
                <a:gd name="connsiteY30" fmla="*/ 170182 h 701824"/>
                <a:gd name="connsiteX31" fmla="*/ 813192 w 5257495"/>
                <a:gd name="connsiteY31" fmla="*/ 0 h 701824"/>
                <a:gd name="connsiteX32" fmla="*/ 831426 w 5257495"/>
                <a:gd name="connsiteY32" fmla="*/ 335 h 701824"/>
                <a:gd name="connsiteX33" fmla="*/ 1598498 w 5257495"/>
                <a:gd name="connsiteY33" fmla="*/ 170182 h 701824"/>
                <a:gd name="connsiteX34" fmla="*/ 1902499 w 5257495"/>
                <a:gd name="connsiteY34" fmla="*/ 267362 h 701824"/>
                <a:gd name="connsiteX35" fmla="*/ 1902633 w 5257495"/>
                <a:gd name="connsiteY35" fmla="*/ 267362 h 701824"/>
                <a:gd name="connsiteX36" fmla="*/ 2338020 w 5257495"/>
                <a:gd name="connsiteY36" fmla="*/ 363537 h 701824"/>
                <a:gd name="connsiteX37" fmla="*/ 2919475 w 5257495"/>
                <a:gd name="connsiteY37" fmla="*/ 363537 h 701824"/>
                <a:gd name="connsiteX38" fmla="*/ 3354863 w 5257495"/>
                <a:gd name="connsiteY38" fmla="*/ 267362 h 701824"/>
                <a:gd name="connsiteX39" fmla="*/ 3354997 w 5257495"/>
                <a:gd name="connsiteY39" fmla="*/ 267362 h 701824"/>
                <a:gd name="connsiteX40" fmla="*/ 3658997 w 5257495"/>
                <a:gd name="connsiteY40" fmla="*/ 170182 h 701824"/>
                <a:gd name="connsiteX41" fmla="*/ 4426070 w 5257495"/>
                <a:gd name="connsiteY41" fmla="*/ 335 h 701824"/>
                <a:gd name="connsiteX42" fmla="*/ 4444303 w 5257495"/>
                <a:gd name="connsiteY42" fmla="*/ 0 h 701824"/>
                <a:gd name="connsiteX43" fmla="*/ 4897857 w 5257495"/>
                <a:gd name="connsiteY43" fmla="*/ 170182 h 701824"/>
                <a:gd name="connsiteX44" fmla="*/ 5060348 w 5257495"/>
                <a:gd name="connsiteY44" fmla="*/ 290869 h 701824"/>
                <a:gd name="connsiteX45" fmla="*/ 5237653 w 5257495"/>
                <a:gd name="connsiteY45" fmla="*/ 433659 h 701824"/>
                <a:gd name="connsiteX46" fmla="*/ 5257496 w 5257495"/>
                <a:gd name="connsiteY46" fmla="*/ 449331 h 70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257495" h="701824">
                  <a:moveTo>
                    <a:pt x="5257496" y="449331"/>
                  </a:moveTo>
                  <a:lnTo>
                    <a:pt x="5257496" y="701824"/>
                  </a:lnTo>
                  <a:cubicBezTo>
                    <a:pt x="5193411" y="651861"/>
                    <a:pt x="5121952" y="588370"/>
                    <a:pt x="5045533" y="522802"/>
                  </a:cubicBezTo>
                  <a:lnTo>
                    <a:pt x="5045399" y="522802"/>
                  </a:lnTo>
                  <a:cubicBezTo>
                    <a:pt x="5010944" y="493132"/>
                    <a:pt x="4975348" y="463061"/>
                    <a:pt x="4938949" y="433659"/>
                  </a:cubicBezTo>
                  <a:cubicBezTo>
                    <a:pt x="4873322" y="380414"/>
                    <a:pt x="4805015" y="329246"/>
                    <a:pt x="4735232" y="286449"/>
                  </a:cubicBezTo>
                  <a:lnTo>
                    <a:pt x="4735098" y="286449"/>
                  </a:lnTo>
                  <a:cubicBezTo>
                    <a:pt x="4620469" y="215858"/>
                    <a:pt x="4501953" y="167838"/>
                    <a:pt x="4385581" y="170316"/>
                  </a:cubicBezTo>
                  <a:cubicBezTo>
                    <a:pt x="4239045" y="173463"/>
                    <a:pt x="4081916" y="217667"/>
                    <a:pt x="3928877" y="275332"/>
                  </a:cubicBezTo>
                  <a:lnTo>
                    <a:pt x="3928676" y="275332"/>
                  </a:lnTo>
                  <a:cubicBezTo>
                    <a:pt x="3798629" y="324223"/>
                    <a:pt x="3671465" y="382691"/>
                    <a:pt x="3555764" y="433659"/>
                  </a:cubicBezTo>
                  <a:cubicBezTo>
                    <a:pt x="3500327" y="458171"/>
                    <a:pt x="3447437" y="481010"/>
                    <a:pt x="3398167" y="500097"/>
                  </a:cubicBezTo>
                  <a:cubicBezTo>
                    <a:pt x="3333412" y="525280"/>
                    <a:pt x="3275025" y="544166"/>
                    <a:pt x="3225285" y="552471"/>
                  </a:cubicBezTo>
                  <a:cubicBezTo>
                    <a:pt x="3150073" y="564996"/>
                    <a:pt x="3077475" y="579730"/>
                    <a:pt x="3005145" y="594263"/>
                  </a:cubicBezTo>
                  <a:cubicBezTo>
                    <a:pt x="2756716" y="644293"/>
                    <a:pt x="2500779" y="644293"/>
                    <a:pt x="2252351" y="594263"/>
                  </a:cubicBezTo>
                  <a:cubicBezTo>
                    <a:pt x="2180021" y="579663"/>
                    <a:pt x="2107423" y="564996"/>
                    <a:pt x="2032210" y="552471"/>
                  </a:cubicBezTo>
                  <a:cubicBezTo>
                    <a:pt x="1982471" y="544166"/>
                    <a:pt x="1924084" y="525280"/>
                    <a:pt x="1859329" y="500097"/>
                  </a:cubicBezTo>
                  <a:cubicBezTo>
                    <a:pt x="1810059" y="481010"/>
                    <a:pt x="1757169" y="458171"/>
                    <a:pt x="1701731" y="433659"/>
                  </a:cubicBezTo>
                  <a:cubicBezTo>
                    <a:pt x="1586030" y="382691"/>
                    <a:pt x="1458866" y="324223"/>
                    <a:pt x="1328820" y="275332"/>
                  </a:cubicBezTo>
                  <a:lnTo>
                    <a:pt x="1328619" y="275332"/>
                  </a:lnTo>
                  <a:cubicBezTo>
                    <a:pt x="1175579" y="217667"/>
                    <a:pt x="1018451" y="173463"/>
                    <a:pt x="871914" y="170316"/>
                  </a:cubicBezTo>
                  <a:cubicBezTo>
                    <a:pt x="755543" y="167838"/>
                    <a:pt x="637026" y="215858"/>
                    <a:pt x="522398" y="286449"/>
                  </a:cubicBezTo>
                  <a:lnTo>
                    <a:pt x="522264" y="286449"/>
                  </a:lnTo>
                  <a:cubicBezTo>
                    <a:pt x="452481" y="329246"/>
                    <a:pt x="384173" y="380414"/>
                    <a:pt x="318547" y="433659"/>
                  </a:cubicBezTo>
                  <a:cubicBezTo>
                    <a:pt x="282147" y="463061"/>
                    <a:pt x="246552" y="493132"/>
                    <a:pt x="212096" y="522802"/>
                  </a:cubicBezTo>
                  <a:lnTo>
                    <a:pt x="211962" y="522802"/>
                  </a:lnTo>
                  <a:cubicBezTo>
                    <a:pt x="135543" y="588370"/>
                    <a:pt x="64085" y="651861"/>
                    <a:pt x="0" y="701824"/>
                  </a:cubicBezTo>
                  <a:lnTo>
                    <a:pt x="0" y="449331"/>
                  </a:lnTo>
                  <a:cubicBezTo>
                    <a:pt x="6636" y="444174"/>
                    <a:pt x="13273" y="438950"/>
                    <a:pt x="19842" y="433659"/>
                  </a:cubicBezTo>
                  <a:cubicBezTo>
                    <a:pt x="76084" y="389322"/>
                    <a:pt x="135275" y="339962"/>
                    <a:pt x="197148" y="290869"/>
                  </a:cubicBezTo>
                  <a:cubicBezTo>
                    <a:pt x="249367" y="249346"/>
                    <a:pt x="303732" y="208089"/>
                    <a:pt x="359639" y="170182"/>
                  </a:cubicBezTo>
                  <a:cubicBezTo>
                    <a:pt x="501483" y="74141"/>
                    <a:pt x="653986" y="0"/>
                    <a:pt x="813192" y="0"/>
                  </a:cubicBezTo>
                  <a:cubicBezTo>
                    <a:pt x="819158" y="0"/>
                    <a:pt x="825326" y="134"/>
                    <a:pt x="831426" y="335"/>
                  </a:cubicBezTo>
                  <a:cubicBezTo>
                    <a:pt x="1134823" y="11252"/>
                    <a:pt x="1352416" y="86598"/>
                    <a:pt x="1598498" y="170182"/>
                  </a:cubicBezTo>
                  <a:cubicBezTo>
                    <a:pt x="1693285" y="202463"/>
                    <a:pt x="1792428" y="235884"/>
                    <a:pt x="1902499" y="267362"/>
                  </a:cubicBezTo>
                  <a:lnTo>
                    <a:pt x="1902633" y="267362"/>
                  </a:lnTo>
                  <a:cubicBezTo>
                    <a:pt x="2029864" y="303796"/>
                    <a:pt x="2171641" y="337484"/>
                    <a:pt x="2338020" y="363537"/>
                  </a:cubicBezTo>
                  <a:cubicBezTo>
                    <a:pt x="2530610" y="393675"/>
                    <a:pt x="2726886" y="393675"/>
                    <a:pt x="2919475" y="363537"/>
                  </a:cubicBezTo>
                  <a:cubicBezTo>
                    <a:pt x="3085854" y="337484"/>
                    <a:pt x="3227565" y="303796"/>
                    <a:pt x="3354863" y="267362"/>
                  </a:cubicBezTo>
                  <a:lnTo>
                    <a:pt x="3354997" y="267362"/>
                  </a:lnTo>
                  <a:cubicBezTo>
                    <a:pt x="3465067" y="235884"/>
                    <a:pt x="3564210" y="202463"/>
                    <a:pt x="3658997" y="170182"/>
                  </a:cubicBezTo>
                  <a:cubicBezTo>
                    <a:pt x="3905080" y="86598"/>
                    <a:pt x="4122673" y="11252"/>
                    <a:pt x="4426070" y="335"/>
                  </a:cubicBezTo>
                  <a:cubicBezTo>
                    <a:pt x="4432170" y="134"/>
                    <a:pt x="4438337" y="0"/>
                    <a:pt x="4444303" y="0"/>
                  </a:cubicBezTo>
                  <a:cubicBezTo>
                    <a:pt x="4603510" y="0"/>
                    <a:pt x="4756013" y="74141"/>
                    <a:pt x="4897857" y="170182"/>
                  </a:cubicBezTo>
                  <a:cubicBezTo>
                    <a:pt x="4953764" y="208089"/>
                    <a:pt x="5008061" y="249346"/>
                    <a:pt x="5060348" y="290869"/>
                  </a:cubicBezTo>
                  <a:cubicBezTo>
                    <a:pt x="5122221" y="339962"/>
                    <a:pt x="5181412" y="389322"/>
                    <a:pt x="5237653" y="433659"/>
                  </a:cubicBezTo>
                  <a:cubicBezTo>
                    <a:pt x="5244223" y="438950"/>
                    <a:pt x="5250859" y="444174"/>
                    <a:pt x="5257496" y="449331"/>
                  </a:cubicBezTo>
                  <a:close/>
                </a:path>
              </a:pathLst>
            </a:custGeom>
            <a:solidFill>
              <a:srgbClr val="656168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9BFF5CF8-9282-95AF-1F4F-95A73A6A4191}"/>
                </a:ext>
              </a:extLst>
            </p:cNvPr>
            <p:cNvSpPr/>
            <p:nvPr/>
          </p:nvSpPr>
          <p:spPr>
            <a:xfrm>
              <a:off x="707993" y="3175000"/>
              <a:ext cx="3286311" cy="714375"/>
            </a:xfrm>
            <a:custGeom>
              <a:avLst/>
              <a:gdLst>
                <a:gd name="connsiteX0" fmla="*/ 5257496 w 5257495"/>
                <a:gd name="connsiteY0" fmla="*/ 246393 h 704028"/>
                <a:gd name="connsiteX1" fmla="*/ 5257496 w 5257495"/>
                <a:gd name="connsiteY1" fmla="*/ 704028 h 704028"/>
                <a:gd name="connsiteX2" fmla="*/ 5237653 w 5257495"/>
                <a:gd name="connsiteY2" fmla="*/ 688356 h 704028"/>
                <a:gd name="connsiteX3" fmla="*/ 5060348 w 5257495"/>
                <a:gd name="connsiteY3" fmla="*/ 545567 h 704028"/>
                <a:gd name="connsiteX4" fmla="*/ 4897857 w 5257495"/>
                <a:gd name="connsiteY4" fmla="*/ 424879 h 704028"/>
                <a:gd name="connsiteX5" fmla="*/ 4444303 w 5257495"/>
                <a:gd name="connsiteY5" fmla="*/ 254697 h 704028"/>
                <a:gd name="connsiteX6" fmla="*/ 4426070 w 5257495"/>
                <a:gd name="connsiteY6" fmla="*/ 255032 h 704028"/>
                <a:gd name="connsiteX7" fmla="*/ 3658997 w 5257495"/>
                <a:gd name="connsiteY7" fmla="*/ 424879 h 704028"/>
                <a:gd name="connsiteX8" fmla="*/ 3354997 w 5257495"/>
                <a:gd name="connsiteY8" fmla="*/ 522059 h 704028"/>
                <a:gd name="connsiteX9" fmla="*/ 3354863 w 5257495"/>
                <a:gd name="connsiteY9" fmla="*/ 522059 h 704028"/>
                <a:gd name="connsiteX10" fmla="*/ 2919475 w 5257495"/>
                <a:gd name="connsiteY10" fmla="*/ 618234 h 704028"/>
                <a:gd name="connsiteX11" fmla="*/ 2338020 w 5257495"/>
                <a:gd name="connsiteY11" fmla="*/ 618234 h 704028"/>
                <a:gd name="connsiteX12" fmla="*/ 1902633 w 5257495"/>
                <a:gd name="connsiteY12" fmla="*/ 522059 h 704028"/>
                <a:gd name="connsiteX13" fmla="*/ 1902499 w 5257495"/>
                <a:gd name="connsiteY13" fmla="*/ 522059 h 704028"/>
                <a:gd name="connsiteX14" fmla="*/ 1598498 w 5257495"/>
                <a:gd name="connsiteY14" fmla="*/ 424879 h 704028"/>
                <a:gd name="connsiteX15" fmla="*/ 831426 w 5257495"/>
                <a:gd name="connsiteY15" fmla="*/ 255032 h 704028"/>
                <a:gd name="connsiteX16" fmla="*/ 813192 w 5257495"/>
                <a:gd name="connsiteY16" fmla="*/ 254697 h 704028"/>
                <a:gd name="connsiteX17" fmla="*/ 359639 w 5257495"/>
                <a:gd name="connsiteY17" fmla="*/ 424879 h 704028"/>
                <a:gd name="connsiteX18" fmla="*/ 197148 w 5257495"/>
                <a:gd name="connsiteY18" fmla="*/ 545567 h 704028"/>
                <a:gd name="connsiteX19" fmla="*/ 19842 w 5257495"/>
                <a:gd name="connsiteY19" fmla="*/ 688356 h 704028"/>
                <a:gd name="connsiteX20" fmla="*/ 0 w 5257495"/>
                <a:gd name="connsiteY20" fmla="*/ 704028 h 704028"/>
                <a:gd name="connsiteX21" fmla="*/ 0 w 5257495"/>
                <a:gd name="connsiteY21" fmla="*/ 246393 h 704028"/>
                <a:gd name="connsiteX22" fmla="*/ 533593 w 5257495"/>
                <a:gd name="connsiteY22" fmla="*/ 68308 h 704028"/>
                <a:gd name="connsiteX23" fmla="*/ 1157949 w 5257495"/>
                <a:gd name="connsiteY23" fmla="*/ 11983 h 704028"/>
                <a:gd name="connsiteX24" fmla="*/ 1475022 w 5257495"/>
                <a:gd name="connsiteY24" fmla="*/ 81837 h 704028"/>
                <a:gd name="connsiteX25" fmla="*/ 1475223 w 5257495"/>
                <a:gd name="connsiteY25" fmla="*/ 81837 h 704028"/>
                <a:gd name="connsiteX26" fmla="*/ 2017127 w 5257495"/>
                <a:gd name="connsiteY26" fmla="*/ 254697 h 704028"/>
                <a:gd name="connsiteX27" fmla="*/ 2152067 w 5257495"/>
                <a:gd name="connsiteY27" fmla="*/ 292471 h 704028"/>
                <a:gd name="connsiteX28" fmla="*/ 3105361 w 5257495"/>
                <a:gd name="connsiteY28" fmla="*/ 292471 h 704028"/>
                <a:gd name="connsiteX29" fmla="*/ 3240301 w 5257495"/>
                <a:gd name="connsiteY29" fmla="*/ 254697 h 704028"/>
                <a:gd name="connsiteX30" fmla="*/ 3782206 w 5257495"/>
                <a:gd name="connsiteY30" fmla="*/ 81837 h 704028"/>
                <a:gd name="connsiteX31" fmla="*/ 3782407 w 5257495"/>
                <a:gd name="connsiteY31" fmla="*/ 81837 h 704028"/>
                <a:gd name="connsiteX32" fmla="*/ 4099479 w 5257495"/>
                <a:gd name="connsiteY32" fmla="*/ 11983 h 704028"/>
                <a:gd name="connsiteX33" fmla="*/ 4723836 w 5257495"/>
                <a:gd name="connsiteY33" fmla="*/ 68308 h 704028"/>
                <a:gd name="connsiteX34" fmla="*/ 5257429 w 5257495"/>
                <a:gd name="connsiteY34" fmla="*/ 246393 h 70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57495" h="704028">
                  <a:moveTo>
                    <a:pt x="5257496" y="246393"/>
                  </a:moveTo>
                  <a:lnTo>
                    <a:pt x="5257496" y="704028"/>
                  </a:lnTo>
                  <a:cubicBezTo>
                    <a:pt x="5250859" y="698871"/>
                    <a:pt x="5244223" y="693647"/>
                    <a:pt x="5237653" y="688356"/>
                  </a:cubicBezTo>
                  <a:cubicBezTo>
                    <a:pt x="5181412" y="644019"/>
                    <a:pt x="5122221" y="594659"/>
                    <a:pt x="5060348" y="545567"/>
                  </a:cubicBezTo>
                  <a:cubicBezTo>
                    <a:pt x="5008061" y="504043"/>
                    <a:pt x="4953764" y="462787"/>
                    <a:pt x="4897857" y="424879"/>
                  </a:cubicBezTo>
                  <a:cubicBezTo>
                    <a:pt x="4756013" y="328838"/>
                    <a:pt x="4603510" y="254697"/>
                    <a:pt x="4444303" y="254697"/>
                  </a:cubicBezTo>
                  <a:cubicBezTo>
                    <a:pt x="4438337" y="254697"/>
                    <a:pt x="4432170" y="254832"/>
                    <a:pt x="4426070" y="255032"/>
                  </a:cubicBezTo>
                  <a:cubicBezTo>
                    <a:pt x="4122673" y="265949"/>
                    <a:pt x="3905080" y="341295"/>
                    <a:pt x="3658997" y="424879"/>
                  </a:cubicBezTo>
                  <a:cubicBezTo>
                    <a:pt x="3564210" y="457161"/>
                    <a:pt x="3465067" y="490581"/>
                    <a:pt x="3354997" y="522059"/>
                  </a:cubicBezTo>
                  <a:lnTo>
                    <a:pt x="3354863" y="522059"/>
                  </a:lnTo>
                  <a:cubicBezTo>
                    <a:pt x="3227632" y="558493"/>
                    <a:pt x="3085854" y="592181"/>
                    <a:pt x="2919475" y="618234"/>
                  </a:cubicBezTo>
                  <a:cubicBezTo>
                    <a:pt x="2726886" y="648373"/>
                    <a:pt x="2530610" y="648373"/>
                    <a:pt x="2338020" y="618234"/>
                  </a:cubicBezTo>
                  <a:cubicBezTo>
                    <a:pt x="2171641" y="592181"/>
                    <a:pt x="2029931" y="558493"/>
                    <a:pt x="1902633" y="522059"/>
                  </a:cubicBezTo>
                  <a:lnTo>
                    <a:pt x="1902499" y="522059"/>
                  </a:lnTo>
                  <a:cubicBezTo>
                    <a:pt x="1792428" y="490581"/>
                    <a:pt x="1693285" y="457161"/>
                    <a:pt x="1598498" y="424879"/>
                  </a:cubicBezTo>
                  <a:cubicBezTo>
                    <a:pt x="1352416" y="341295"/>
                    <a:pt x="1134823" y="265949"/>
                    <a:pt x="831426" y="255032"/>
                  </a:cubicBezTo>
                  <a:cubicBezTo>
                    <a:pt x="825326" y="254832"/>
                    <a:pt x="819158" y="254697"/>
                    <a:pt x="813192" y="254697"/>
                  </a:cubicBezTo>
                  <a:cubicBezTo>
                    <a:pt x="653986" y="254697"/>
                    <a:pt x="501483" y="328838"/>
                    <a:pt x="359639" y="424879"/>
                  </a:cubicBezTo>
                  <a:cubicBezTo>
                    <a:pt x="303732" y="462787"/>
                    <a:pt x="249367" y="504043"/>
                    <a:pt x="197148" y="545567"/>
                  </a:cubicBezTo>
                  <a:cubicBezTo>
                    <a:pt x="135275" y="594659"/>
                    <a:pt x="76084" y="644019"/>
                    <a:pt x="19842" y="688356"/>
                  </a:cubicBezTo>
                  <a:cubicBezTo>
                    <a:pt x="13273" y="693647"/>
                    <a:pt x="6636" y="698871"/>
                    <a:pt x="0" y="704028"/>
                  </a:cubicBezTo>
                  <a:lnTo>
                    <a:pt x="0" y="246393"/>
                  </a:lnTo>
                  <a:cubicBezTo>
                    <a:pt x="213973" y="186317"/>
                    <a:pt x="372979" y="117802"/>
                    <a:pt x="533593" y="68308"/>
                  </a:cubicBezTo>
                  <a:cubicBezTo>
                    <a:pt x="713378" y="12920"/>
                    <a:pt x="895041" y="-18692"/>
                    <a:pt x="1157949" y="11983"/>
                  </a:cubicBezTo>
                  <a:cubicBezTo>
                    <a:pt x="1259171" y="23770"/>
                    <a:pt x="1364683" y="49354"/>
                    <a:pt x="1475022" y="81837"/>
                  </a:cubicBezTo>
                  <a:lnTo>
                    <a:pt x="1475223" y="81837"/>
                  </a:lnTo>
                  <a:cubicBezTo>
                    <a:pt x="1643814" y="131532"/>
                    <a:pt x="1823801" y="197367"/>
                    <a:pt x="2017127" y="254697"/>
                  </a:cubicBezTo>
                  <a:cubicBezTo>
                    <a:pt x="2061437" y="267824"/>
                    <a:pt x="2106350" y="280483"/>
                    <a:pt x="2152067" y="292471"/>
                  </a:cubicBezTo>
                  <a:cubicBezTo>
                    <a:pt x="2464447" y="374113"/>
                    <a:pt x="2792982" y="374113"/>
                    <a:pt x="3105361" y="292471"/>
                  </a:cubicBezTo>
                  <a:cubicBezTo>
                    <a:pt x="3151078" y="280550"/>
                    <a:pt x="3196059" y="267824"/>
                    <a:pt x="3240301" y="254697"/>
                  </a:cubicBezTo>
                  <a:cubicBezTo>
                    <a:pt x="3433628" y="197367"/>
                    <a:pt x="3613615" y="131532"/>
                    <a:pt x="3782206" y="81837"/>
                  </a:cubicBezTo>
                  <a:lnTo>
                    <a:pt x="3782407" y="81837"/>
                  </a:lnTo>
                  <a:cubicBezTo>
                    <a:pt x="3892745" y="49354"/>
                    <a:pt x="3998257" y="23770"/>
                    <a:pt x="4099479" y="11983"/>
                  </a:cubicBezTo>
                  <a:cubicBezTo>
                    <a:pt x="4362387" y="-18692"/>
                    <a:pt x="4544050" y="12920"/>
                    <a:pt x="4723836" y="68308"/>
                  </a:cubicBezTo>
                  <a:cubicBezTo>
                    <a:pt x="4884450" y="117802"/>
                    <a:pt x="5043455" y="186317"/>
                    <a:pt x="5257429" y="246393"/>
                  </a:cubicBezTo>
                  <a:close/>
                </a:path>
              </a:pathLst>
            </a:custGeom>
            <a:solidFill>
              <a:srgbClr val="4E6067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A3209E91-3EC6-93DE-0563-25F4CE3E6962}"/>
                </a:ext>
              </a:extLst>
            </p:cNvPr>
            <p:cNvSpPr/>
            <p:nvPr/>
          </p:nvSpPr>
          <p:spPr>
            <a:xfrm>
              <a:off x="707926" y="3587750"/>
              <a:ext cx="3286353" cy="803923"/>
            </a:xfrm>
            <a:custGeom>
              <a:avLst/>
              <a:gdLst>
                <a:gd name="connsiteX0" fmla="*/ 5257563 w 5257562"/>
                <a:gd name="connsiteY0" fmla="*/ 531600 h 787575"/>
                <a:gd name="connsiteX1" fmla="*/ 5257563 w 5257562"/>
                <a:gd name="connsiteY1" fmla="*/ 787576 h 787575"/>
                <a:gd name="connsiteX2" fmla="*/ 4654053 w 5257562"/>
                <a:gd name="connsiteY2" fmla="*/ 347220 h 787575"/>
                <a:gd name="connsiteX3" fmla="*/ 4357293 w 5257562"/>
                <a:gd name="connsiteY3" fmla="*/ 263435 h 787575"/>
                <a:gd name="connsiteX4" fmla="*/ 4348511 w 5257562"/>
                <a:gd name="connsiteY4" fmla="*/ 263502 h 787575"/>
                <a:gd name="connsiteX5" fmla="*/ 4005631 w 5257562"/>
                <a:gd name="connsiteY5" fmla="*/ 338245 h 787575"/>
                <a:gd name="connsiteX6" fmla="*/ 4005430 w 5257562"/>
                <a:gd name="connsiteY6" fmla="*/ 338245 h 787575"/>
                <a:gd name="connsiteX7" fmla="*/ 3092893 w 5257562"/>
                <a:gd name="connsiteY7" fmla="*/ 666285 h 787575"/>
                <a:gd name="connsiteX8" fmla="*/ 2164670 w 5257562"/>
                <a:gd name="connsiteY8" fmla="*/ 666285 h 787575"/>
                <a:gd name="connsiteX9" fmla="*/ 1252133 w 5257562"/>
                <a:gd name="connsiteY9" fmla="*/ 338245 h 787575"/>
                <a:gd name="connsiteX10" fmla="*/ 1251932 w 5257562"/>
                <a:gd name="connsiteY10" fmla="*/ 338245 h 787575"/>
                <a:gd name="connsiteX11" fmla="*/ 909051 w 5257562"/>
                <a:gd name="connsiteY11" fmla="*/ 263502 h 787575"/>
                <a:gd name="connsiteX12" fmla="*/ 900270 w 5257562"/>
                <a:gd name="connsiteY12" fmla="*/ 263435 h 787575"/>
                <a:gd name="connsiteX13" fmla="*/ 603509 w 5257562"/>
                <a:gd name="connsiteY13" fmla="*/ 347220 h 787575"/>
                <a:gd name="connsiteX14" fmla="*/ 0 w 5257562"/>
                <a:gd name="connsiteY14" fmla="*/ 787576 h 787575"/>
                <a:gd name="connsiteX15" fmla="*/ 0 w 5257562"/>
                <a:gd name="connsiteY15" fmla="*/ 531600 h 787575"/>
                <a:gd name="connsiteX16" fmla="*/ 211962 w 5257562"/>
                <a:gd name="connsiteY16" fmla="*/ 352578 h 787575"/>
                <a:gd name="connsiteX17" fmla="*/ 212096 w 5257562"/>
                <a:gd name="connsiteY17" fmla="*/ 352578 h 787575"/>
                <a:gd name="connsiteX18" fmla="*/ 318547 w 5257562"/>
                <a:gd name="connsiteY18" fmla="*/ 263435 h 787575"/>
                <a:gd name="connsiteX19" fmla="*/ 522264 w 5257562"/>
                <a:gd name="connsiteY19" fmla="*/ 116225 h 787575"/>
                <a:gd name="connsiteX20" fmla="*/ 522398 w 5257562"/>
                <a:gd name="connsiteY20" fmla="*/ 116225 h 787575"/>
                <a:gd name="connsiteX21" fmla="*/ 871914 w 5257562"/>
                <a:gd name="connsiteY21" fmla="*/ 92 h 787575"/>
                <a:gd name="connsiteX22" fmla="*/ 1328619 w 5257562"/>
                <a:gd name="connsiteY22" fmla="*/ 105108 h 787575"/>
                <a:gd name="connsiteX23" fmla="*/ 1328820 w 5257562"/>
                <a:gd name="connsiteY23" fmla="*/ 105108 h 787575"/>
                <a:gd name="connsiteX24" fmla="*/ 1701731 w 5257562"/>
                <a:gd name="connsiteY24" fmla="*/ 263435 h 787575"/>
                <a:gd name="connsiteX25" fmla="*/ 1859329 w 5257562"/>
                <a:gd name="connsiteY25" fmla="*/ 329873 h 787575"/>
                <a:gd name="connsiteX26" fmla="*/ 2032210 w 5257562"/>
                <a:gd name="connsiteY26" fmla="*/ 382247 h 787575"/>
                <a:gd name="connsiteX27" fmla="*/ 2252350 w 5257562"/>
                <a:gd name="connsiteY27" fmla="*/ 424039 h 787575"/>
                <a:gd name="connsiteX28" fmla="*/ 3005145 w 5257562"/>
                <a:gd name="connsiteY28" fmla="*/ 424039 h 787575"/>
                <a:gd name="connsiteX29" fmla="*/ 3225285 w 5257562"/>
                <a:gd name="connsiteY29" fmla="*/ 382247 h 787575"/>
                <a:gd name="connsiteX30" fmla="*/ 3398167 w 5257562"/>
                <a:gd name="connsiteY30" fmla="*/ 329873 h 787575"/>
                <a:gd name="connsiteX31" fmla="*/ 3555764 w 5257562"/>
                <a:gd name="connsiteY31" fmla="*/ 263435 h 787575"/>
                <a:gd name="connsiteX32" fmla="*/ 3928676 w 5257562"/>
                <a:gd name="connsiteY32" fmla="*/ 105108 h 787575"/>
                <a:gd name="connsiteX33" fmla="*/ 3928877 w 5257562"/>
                <a:gd name="connsiteY33" fmla="*/ 105108 h 787575"/>
                <a:gd name="connsiteX34" fmla="*/ 4385581 w 5257562"/>
                <a:gd name="connsiteY34" fmla="*/ 92 h 787575"/>
                <a:gd name="connsiteX35" fmla="*/ 4735098 w 5257562"/>
                <a:gd name="connsiteY35" fmla="*/ 116225 h 787575"/>
                <a:gd name="connsiteX36" fmla="*/ 4735232 w 5257562"/>
                <a:gd name="connsiteY36" fmla="*/ 116225 h 787575"/>
                <a:gd name="connsiteX37" fmla="*/ 4938949 w 5257562"/>
                <a:gd name="connsiteY37" fmla="*/ 263435 h 787575"/>
                <a:gd name="connsiteX38" fmla="*/ 5045399 w 5257562"/>
                <a:gd name="connsiteY38" fmla="*/ 352578 h 787575"/>
                <a:gd name="connsiteX39" fmla="*/ 5045533 w 5257562"/>
                <a:gd name="connsiteY39" fmla="*/ 352578 h 787575"/>
                <a:gd name="connsiteX40" fmla="*/ 5257496 w 5257562"/>
                <a:gd name="connsiteY40" fmla="*/ 531600 h 78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257562" h="787575">
                  <a:moveTo>
                    <a:pt x="5257563" y="531600"/>
                  </a:moveTo>
                  <a:lnTo>
                    <a:pt x="5257563" y="787576"/>
                  </a:lnTo>
                  <a:cubicBezTo>
                    <a:pt x="5098691" y="663807"/>
                    <a:pt x="4877948" y="460875"/>
                    <a:pt x="4654053" y="347220"/>
                  </a:cubicBezTo>
                  <a:cubicBezTo>
                    <a:pt x="4554105" y="296386"/>
                    <a:pt x="4453353" y="263435"/>
                    <a:pt x="4357293" y="263435"/>
                  </a:cubicBezTo>
                  <a:cubicBezTo>
                    <a:pt x="4354343" y="263435"/>
                    <a:pt x="4351461" y="263435"/>
                    <a:pt x="4348511" y="263502"/>
                  </a:cubicBezTo>
                  <a:cubicBezTo>
                    <a:pt x="4242999" y="265712"/>
                    <a:pt x="4129376" y="295047"/>
                    <a:pt x="4005631" y="338245"/>
                  </a:cubicBezTo>
                  <a:lnTo>
                    <a:pt x="4005430" y="338245"/>
                  </a:lnTo>
                  <a:cubicBezTo>
                    <a:pt x="3750499" y="427254"/>
                    <a:pt x="3452264" y="574999"/>
                    <a:pt x="3092893" y="666285"/>
                  </a:cubicBezTo>
                  <a:cubicBezTo>
                    <a:pt x="2788490" y="743641"/>
                    <a:pt x="2469139" y="743641"/>
                    <a:pt x="2164670" y="666285"/>
                  </a:cubicBezTo>
                  <a:cubicBezTo>
                    <a:pt x="1805299" y="574999"/>
                    <a:pt x="1507064" y="427254"/>
                    <a:pt x="1252133" y="338245"/>
                  </a:cubicBezTo>
                  <a:lnTo>
                    <a:pt x="1251932" y="338245"/>
                  </a:lnTo>
                  <a:cubicBezTo>
                    <a:pt x="1128186" y="295047"/>
                    <a:pt x="1014563" y="265712"/>
                    <a:pt x="909051" y="263502"/>
                  </a:cubicBezTo>
                  <a:cubicBezTo>
                    <a:pt x="906102" y="263435"/>
                    <a:pt x="903219" y="263435"/>
                    <a:pt x="900270" y="263435"/>
                  </a:cubicBezTo>
                  <a:cubicBezTo>
                    <a:pt x="804210" y="263435"/>
                    <a:pt x="703457" y="296386"/>
                    <a:pt x="603509" y="347220"/>
                  </a:cubicBezTo>
                  <a:cubicBezTo>
                    <a:pt x="379615" y="460875"/>
                    <a:pt x="158871" y="663807"/>
                    <a:pt x="0" y="787576"/>
                  </a:cubicBezTo>
                  <a:lnTo>
                    <a:pt x="0" y="531600"/>
                  </a:lnTo>
                  <a:cubicBezTo>
                    <a:pt x="64085" y="481637"/>
                    <a:pt x="135543" y="418145"/>
                    <a:pt x="211962" y="352578"/>
                  </a:cubicBezTo>
                  <a:lnTo>
                    <a:pt x="212096" y="352578"/>
                  </a:lnTo>
                  <a:cubicBezTo>
                    <a:pt x="246552" y="322908"/>
                    <a:pt x="282147" y="292837"/>
                    <a:pt x="318547" y="263435"/>
                  </a:cubicBezTo>
                  <a:cubicBezTo>
                    <a:pt x="384173" y="210190"/>
                    <a:pt x="452481" y="159022"/>
                    <a:pt x="522264" y="116225"/>
                  </a:cubicBezTo>
                  <a:lnTo>
                    <a:pt x="522398" y="116225"/>
                  </a:lnTo>
                  <a:cubicBezTo>
                    <a:pt x="637026" y="45634"/>
                    <a:pt x="755543" y="-2386"/>
                    <a:pt x="871914" y="92"/>
                  </a:cubicBezTo>
                  <a:cubicBezTo>
                    <a:pt x="1018451" y="3239"/>
                    <a:pt x="1175580" y="47443"/>
                    <a:pt x="1328619" y="105108"/>
                  </a:cubicBezTo>
                  <a:lnTo>
                    <a:pt x="1328820" y="105108"/>
                  </a:lnTo>
                  <a:cubicBezTo>
                    <a:pt x="1458866" y="153999"/>
                    <a:pt x="1586030" y="212467"/>
                    <a:pt x="1701731" y="263435"/>
                  </a:cubicBezTo>
                  <a:cubicBezTo>
                    <a:pt x="1757169" y="287947"/>
                    <a:pt x="1810059" y="310786"/>
                    <a:pt x="1859329" y="329873"/>
                  </a:cubicBezTo>
                  <a:cubicBezTo>
                    <a:pt x="1924084" y="355056"/>
                    <a:pt x="1982471" y="373942"/>
                    <a:pt x="2032210" y="382247"/>
                  </a:cubicBezTo>
                  <a:cubicBezTo>
                    <a:pt x="2107422" y="394771"/>
                    <a:pt x="2180020" y="409506"/>
                    <a:pt x="2252350" y="424039"/>
                  </a:cubicBezTo>
                  <a:cubicBezTo>
                    <a:pt x="2500779" y="474069"/>
                    <a:pt x="2756716" y="474069"/>
                    <a:pt x="3005145" y="424039"/>
                  </a:cubicBezTo>
                  <a:cubicBezTo>
                    <a:pt x="3077475" y="409439"/>
                    <a:pt x="3150073" y="394771"/>
                    <a:pt x="3225285" y="382247"/>
                  </a:cubicBezTo>
                  <a:cubicBezTo>
                    <a:pt x="3275025" y="373942"/>
                    <a:pt x="3333412" y="355056"/>
                    <a:pt x="3398167" y="329873"/>
                  </a:cubicBezTo>
                  <a:cubicBezTo>
                    <a:pt x="3447437" y="310786"/>
                    <a:pt x="3500327" y="287947"/>
                    <a:pt x="3555764" y="263435"/>
                  </a:cubicBezTo>
                  <a:cubicBezTo>
                    <a:pt x="3671465" y="212467"/>
                    <a:pt x="3798629" y="153999"/>
                    <a:pt x="3928676" y="105108"/>
                  </a:cubicBezTo>
                  <a:lnTo>
                    <a:pt x="3928877" y="105108"/>
                  </a:lnTo>
                  <a:cubicBezTo>
                    <a:pt x="4081916" y="47443"/>
                    <a:pt x="4239044" y="3239"/>
                    <a:pt x="4385581" y="92"/>
                  </a:cubicBezTo>
                  <a:cubicBezTo>
                    <a:pt x="4501953" y="-2386"/>
                    <a:pt x="4620469" y="45634"/>
                    <a:pt x="4735098" y="116225"/>
                  </a:cubicBezTo>
                  <a:lnTo>
                    <a:pt x="4735232" y="116225"/>
                  </a:lnTo>
                  <a:cubicBezTo>
                    <a:pt x="4805015" y="159022"/>
                    <a:pt x="4873322" y="210190"/>
                    <a:pt x="4938949" y="263435"/>
                  </a:cubicBezTo>
                  <a:cubicBezTo>
                    <a:pt x="4975348" y="292837"/>
                    <a:pt x="5010943" y="322908"/>
                    <a:pt x="5045399" y="352578"/>
                  </a:cubicBezTo>
                  <a:lnTo>
                    <a:pt x="5045533" y="352578"/>
                  </a:lnTo>
                  <a:cubicBezTo>
                    <a:pt x="5121952" y="418145"/>
                    <a:pt x="5193411" y="481637"/>
                    <a:pt x="5257496" y="531600"/>
                  </a:cubicBezTo>
                  <a:close/>
                </a:path>
              </a:pathLst>
            </a:custGeom>
            <a:solidFill>
              <a:srgbClr val="8A6168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2F9FCD24-E3E9-1FC9-AD47-652EC4AFAA1B}"/>
                </a:ext>
              </a:extLst>
            </p:cNvPr>
            <p:cNvSpPr/>
            <p:nvPr/>
          </p:nvSpPr>
          <p:spPr>
            <a:xfrm>
              <a:off x="707993" y="3848512"/>
              <a:ext cx="3286353" cy="842804"/>
            </a:xfrm>
            <a:custGeom>
              <a:avLst/>
              <a:gdLst>
                <a:gd name="connsiteX0" fmla="*/ 5257496 w 5257562"/>
                <a:gd name="connsiteY0" fmla="*/ 524141 h 842804"/>
                <a:gd name="connsiteX1" fmla="*/ 5257496 w 5257562"/>
                <a:gd name="connsiteY1" fmla="*/ 842805 h 842804"/>
                <a:gd name="connsiteX2" fmla="*/ 5022272 w 5257562"/>
                <a:gd name="connsiteY2" fmla="*/ 728212 h 842804"/>
                <a:gd name="connsiteX3" fmla="*/ 4284829 w 5257562"/>
                <a:gd name="connsiteY3" fmla="*/ 427564 h 842804"/>
                <a:gd name="connsiteX4" fmla="*/ 2994017 w 5257562"/>
                <a:gd name="connsiteY4" fmla="*/ 728212 h 842804"/>
                <a:gd name="connsiteX5" fmla="*/ 2990867 w 5257562"/>
                <a:gd name="connsiteY5" fmla="*/ 728815 h 842804"/>
                <a:gd name="connsiteX6" fmla="*/ 2266629 w 5257562"/>
                <a:gd name="connsiteY6" fmla="*/ 728815 h 842804"/>
                <a:gd name="connsiteX7" fmla="*/ 2263478 w 5257562"/>
                <a:gd name="connsiteY7" fmla="*/ 728212 h 842804"/>
                <a:gd name="connsiteX8" fmla="*/ 972667 w 5257562"/>
                <a:gd name="connsiteY8" fmla="*/ 427564 h 842804"/>
                <a:gd name="connsiteX9" fmla="*/ 235223 w 5257562"/>
                <a:gd name="connsiteY9" fmla="*/ 728212 h 842804"/>
                <a:gd name="connsiteX10" fmla="*/ 0 w 5257562"/>
                <a:gd name="connsiteY10" fmla="*/ 842805 h 842804"/>
                <a:gd name="connsiteX11" fmla="*/ 0 w 5257562"/>
                <a:gd name="connsiteY11" fmla="*/ 524141 h 842804"/>
                <a:gd name="connsiteX12" fmla="*/ 603509 w 5257562"/>
                <a:gd name="connsiteY12" fmla="*/ 83785 h 842804"/>
                <a:gd name="connsiteX13" fmla="*/ 900270 w 5257562"/>
                <a:gd name="connsiteY13" fmla="*/ 0 h 842804"/>
                <a:gd name="connsiteX14" fmla="*/ 909051 w 5257562"/>
                <a:gd name="connsiteY14" fmla="*/ 67 h 842804"/>
                <a:gd name="connsiteX15" fmla="*/ 1251931 w 5257562"/>
                <a:gd name="connsiteY15" fmla="*/ 74810 h 842804"/>
                <a:gd name="connsiteX16" fmla="*/ 1252133 w 5257562"/>
                <a:gd name="connsiteY16" fmla="*/ 74810 h 842804"/>
                <a:gd name="connsiteX17" fmla="*/ 2164670 w 5257562"/>
                <a:gd name="connsiteY17" fmla="*/ 402851 h 842804"/>
                <a:gd name="connsiteX18" fmla="*/ 3092893 w 5257562"/>
                <a:gd name="connsiteY18" fmla="*/ 402851 h 842804"/>
                <a:gd name="connsiteX19" fmla="*/ 4005430 w 5257562"/>
                <a:gd name="connsiteY19" fmla="*/ 74810 h 842804"/>
                <a:gd name="connsiteX20" fmla="*/ 4005631 w 5257562"/>
                <a:gd name="connsiteY20" fmla="*/ 74810 h 842804"/>
                <a:gd name="connsiteX21" fmla="*/ 4348511 w 5257562"/>
                <a:gd name="connsiteY21" fmla="*/ 67 h 842804"/>
                <a:gd name="connsiteX22" fmla="*/ 4357293 w 5257562"/>
                <a:gd name="connsiteY22" fmla="*/ 0 h 842804"/>
                <a:gd name="connsiteX23" fmla="*/ 4654053 w 5257562"/>
                <a:gd name="connsiteY23" fmla="*/ 83785 h 842804"/>
                <a:gd name="connsiteX24" fmla="*/ 5257562 w 5257562"/>
                <a:gd name="connsiteY24" fmla="*/ 524141 h 84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7562" h="842804">
                  <a:moveTo>
                    <a:pt x="5257496" y="524141"/>
                  </a:moveTo>
                  <a:lnTo>
                    <a:pt x="5257496" y="842805"/>
                  </a:lnTo>
                  <a:cubicBezTo>
                    <a:pt x="5177792" y="810590"/>
                    <a:pt x="5099563" y="770540"/>
                    <a:pt x="5022272" y="728212"/>
                  </a:cubicBezTo>
                  <a:cubicBezTo>
                    <a:pt x="4767676" y="588637"/>
                    <a:pt x="4524945" y="423613"/>
                    <a:pt x="4284829" y="427564"/>
                  </a:cubicBezTo>
                  <a:cubicBezTo>
                    <a:pt x="3694458" y="437275"/>
                    <a:pt x="3572120" y="614489"/>
                    <a:pt x="2994017" y="728212"/>
                  </a:cubicBezTo>
                  <a:cubicBezTo>
                    <a:pt x="2992945" y="728413"/>
                    <a:pt x="2991939" y="728614"/>
                    <a:pt x="2990867" y="728815"/>
                  </a:cubicBezTo>
                  <a:cubicBezTo>
                    <a:pt x="2751756" y="775563"/>
                    <a:pt x="2505740" y="775563"/>
                    <a:pt x="2266629" y="728815"/>
                  </a:cubicBezTo>
                  <a:cubicBezTo>
                    <a:pt x="2265556" y="728614"/>
                    <a:pt x="2264551" y="728413"/>
                    <a:pt x="2263478" y="728212"/>
                  </a:cubicBezTo>
                  <a:cubicBezTo>
                    <a:pt x="1685375" y="614489"/>
                    <a:pt x="1563037" y="437275"/>
                    <a:pt x="972667" y="427564"/>
                  </a:cubicBezTo>
                  <a:cubicBezTo>
                    <a:pt x="732550" y="423613"/>
                    <a:pt x="489819" y="588637"/>
                    <a:pt x="235223" y="728212"/>
                  </a:cubicBezTo>
                  <a:cubicBezTo>
                    <a:pt x="157933" y="770540"/>
                    <a:pt x="79704" y="810590"/>
                    <a:pt x="0" y="842805"/>
                  </a:cubicBezTo>
                  <a:lnTo>
                    <a:pt x="0" y="524141"/>
                  </a:lnTo>
                  <a:cubicBezTo>
                    <a:pt x="158871" y="400373"/>
                    <a:pt x="379615" y="197440"/>
                    <a:pt x="603509" y="83785"/>
                  </a:cubicBezTo>
                  <a:cubicBezTo>
                    <a:pt x="703457" y="32951"/>
                    <a:pt x="804210" y="0"/>
                    <a:pt x="900270" y="0"/>
                  </a:cubicBezTo>
                  <a:cubicBezTo>
                    <a:pt x="903219" y="0"/>
                    <a:pt x="906102" y="0"/>
                    <a:pt x="909051" y="67"/>
                  </a:cubicBezTo>
                  <a:cubicBezTo>
                    <a:pt x="1014563" y="2277"/>
                    <a:pt x="1128186" y="31612"/>
                    <a:pt x="1251931" y="74810"/>
                  </a:cubicBezTo>
                  <a:lnTo>
                    <a:pt x="1252133" y="74810"/>
                  </a:lnTo>
                  <a:cubicBezTo>
                    <a:pt x="1507064" y="163819"/>
                    <a:pt x="1805299" y="311565"/>
                    <a:pt x="2164670" y="402851"/>
                  </a:cubicBezTo>
                  <a:cubicBezTo>
                    <a:pt x="2469072" y="480206"/>
                    <a:pt x="2788423" y="480206"/>
                    <a:pt x="3092893" y="402851"/>
                  </a:cubicBezTo>
                  <a:cubicBezTo>
                    <a:pt x="3452263" y="311565"/>
                    <a:pt x="3750499" y="163819"/>
                    <a:pt x="4005430" y="74810"/>
                  </a:cubicBezTo>
                  <a:lnTo>
                    <a:pt x="4005631" y="74810"/>
                  </a:lnTo>
                  <a:cubicBezTo>
                    <a:pt x="4129376" y="31612"/>
                    <a:pt x="4242999" y="2277"/>
                    <a:pt x="4348511" y="67"/>
                  </a:cubicBezTo>
                  <a:cubicBezTo>
                    <a:pt x="4351461" y="0"/>
                    <a:pt x="4354343" y="0"/>
                    <a:pt x="4357293" y="0"/>
                  </a:cubicBezTo>
                  <a:cubicBezTo>
                    <a:pt x="4453353" y="0"/>
                    <a:pt x="4554105" y="32951"/>
                    <a:pt x="4654053" y="83785"/>
                  </a:cubicBezTo>
                  <a:cubicBezTo>
                    <a:pt x="4877948" y="197440"/>
                    <a:pt x="5098692" y="400373"/>
                    <a:pt x="5257562" y="524141"/>
                  </a:cubicBezTo>
                  <a:close/>
                </a:path>
              </a:pathLst>
            </a:custGeom>
            <a:solidFill>
              <a:srgbClr val="A26069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97A68E7E-D83C-0BA1-0A5C-468570EA2772}"/>
                </a:ext>
              </a:extLst>
            </p:cNvPr>
            <p:cNvSpPr/>
            <p:nvPr/>
          </p:nvSpPr>
          <p:spPr>
            <a:xfrm>
              <a:off x="707993" y="4266563"/>
              <a:ext cx="3286311" cy="1372909"/>
            </a:xfrm>
            <a:custGeom>
              <a:avLst/>
              <a:gdLst>
                <a:gd name="connsiteX0" fmla="*/ 5257496 w 5257495"/>
                <a:gd name="connsiteY0" fmla="*/ 415310 h 1372909"/>
                <a:gd name="connsiteX1" fmla="*/ 5257496 w 5257495"/>
                <a:gd name="connsiteY1" fmla="*/ 1328238 h 1372909"/>
                <a:gd name="connsiteX2" fmla="*/ 4134806 w 5257495"/>
                <a:gd name="connsiteY2" fmla="*/ 1093091 h 1372909"/>
                <a:gd name="connsiteX3" fmla="*/ 2628748 w 5257495"/>
                <a:gd name="connsiteY3" fmla="*/ 1372910 h 1372909"/>
                <a:gd name="connsiteX4" fmla="*/ 1122689 w 5257495"/>
                <a:gd name="connsiteY4" fmla="*/ 1093091 h 1372909"/>
                <a:gd name="connsiteX5" fmla="*/ 0 w 5257495"/>
                <a:gd name="connsiteY5" fmla="*/ 1328238 h 1372909"/>
                <a:gd name="connsiteX6" fmla="*/ 0 w 5257495"/>
                <a:gd name="connsiteY6" fmla="*/ 415310 h 1372909"/>
                <a:gd name="connsiteX7" fmla="*/ 235223 w 5257495"/>
                <a:gd name="connsiteY7" fmla="*/ 300717 h 1372909"/>
                <a:gd name="connsiteX8" fmla="*/ 972667 w 5257495"/>
                <a:gd name="connsiteY8" fmla="*/ 70 h 1372909"/>
                <a:gd name="connsiteX9" fmla="*/ 2263478 w 5257495"/>
                <a:gd name="connsiteY9" fmla="*/ 300717 h 1372909"/>
                <a:gd name="connsiteX10" fmla="*/ 2266629 w 5257495"/>
                <a:gd name="connsiteY10" fmla="*/ 301320 h 1372909"/>
                <a:gd name="connsiteX11" fmla="*/ 2990867 w 5257495"/>
                <a:gd name="connsiteY11" fmla="*/ 301320 h 1372909"/>
                <a:gd name="connsiteX12" fmla="*/ 2994017 w 5257495"/>
                <a:gd name="connsiteY12" fmla="*/ 300717 h 1372909"/>
                <a:gd name="connsiteX13" fmla="*/ 4284829 w 5257495"/>
                <a:gd name="connsiteY13" fmla="*/ 70 h 1372909"/>
                <a:gd name="connsiteX14" fmla="*/ 5022272 w 5257495"/>
                <a:gd name="connsiteY14" fmla="*/ 300717 h 1372909"/>
                <a:gd name="connsiteX15" fmla="*/ 5257496 w 5257495"/>
                <a:gd name="connsiteY15" fmla="*/ 415310 h 137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57495" h="1372909">
                  <a:moveTo>
                    <a:pt x="5257496" y="415310"/>
                  </a:moveTo>
                  <a:lnTo>
                    <a:pt x="5257496" y="1328238"/>
                  </a:lnTo>
                  <a:cubicBezTo>
                    <a:pt x="4728193" y="1268697"/>
                    <a:pt x="4447588" y="1086460"/>
                    <a:pt x="4134806" y="1093091"/>
                  </a:cubicBezTo>
                  <a:cubicBezTo>
                    <a:pt x="3725160" y="1101731"/>
                    <a:pt x="3301168" y="1349067"/>
                    <a:pt x="2628748" y="1372910"/>
                  </a:cubicBezTo>
                  <a:cubicBezTo>
                    <a:pt x="1956327" y="1349067"/>
                    <a:pt x="1532336" y="1101731"/>
                    <a:pt x="1122689" y="1093091"/>
                  </a:cubicBezTo>
                  <a:cubicBezTo>
                    <a:pt x="809908" y="1086460"/>
                    <a:pt x="529302" y="1268697"/>
                    <a:pt x="0" y="1328238"/>
                  </a:cubicBezTo>
                  <a:lnTo>
                    <a:pt x="0" y="415310"/>
                  </a:lnTo>
                  <a:cubicBezTo>
                    <a:pt x="79704" y="383096"/>
                    <a:pt x="157933" y="343045"/>
                    <a:pt x="235223" y="300717"/>
                  </a:cubicBezTo>
                  <a:cubicBezTo>
                    <a:pt x="489819" y="161143"/>
                    <a:pt x="732550" y="-3882"/>
                    <a:pt x="972667" y="70"/>
                  </a:cubicBezTo>
                  <a:cubicBezTo>
                    <a:pt x="1563037" y="9781"/>
                    <a:pt x="1685375" y="186995"/>
                    <a:pt x="2263478" y="300717"/>
                  </a:cubicBezTo>
                  <a:cubicBezTo>
                    <a:pt x="2264551" y="300918"/>
                    <a:pt x="2265556" y="301119"/>
                    <a:pt x="2266629" y="301320"/>
                  </a:cubicBezTo>
                  <a:cubicBezTo>
                    <a:pt x="2505740" y="348068"/>
                    <a:pt x="2751756" y="348068"/>
                    <a:pt x="2990867" y="301320"/>
                  </a:cubicBezTo>
                  <a:cubicBezTo>
                    <a:pt x="2991939" y="301119"/>
                    <a:pt x="2992945" y="300918"/>
                    <a:pt x="2994017" y="300717"/>
                  </a:cubicBezTo>
                  <a:cubicBezTo>
                    <a:pt x="3572120" y="186995"/>
                    <a:pt x="3694458" y="9781"/>
                    <a:pt x="4284829" y="70"/>
                  </a:cubicBezTo>
                  <a:cubicBezTo>
                    <a:pt x="4524945" y="-3882"/>
                    <a:pt x="4767676" y="161143"/>
                    <a:pt x="5022272" y="300717"/>
                  </a:cubicBezTo>
                  <a:cubicBezTo>
                    <a:pt x="5099563" y="343045"/>
                    <a:pt x="5177792" y="383096"/>
                    <a:pt x="5257496" y="415310"/>
                  </a:cubicBezTo>
                  <a:close/>
                </a:path>
              </a:pathLst>
            </a:custGeom>
            <a:solidFill>
              <a:srgbClr val="AB5562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" name="facilteiten">
            <a:extLst>
              <a:ext uri="{FF2B5EF4-FFF2-40B4-BE49-F238E27FC236}">
                <a16:creationId xmlns:a16="http://schemas.microsoft.com/office/drawing/2014/main" id="{72F13E3E-5677-A335-7EEF-1B877C31984E}"/>
              </a:ext>
            </a:extLst>
          </p:cNvPr>
          <p:cNvGrpSpPr/>
          <p:nvPr/>
        </p:nvGrpSpPr>
        <p:grpSpPr>
          <a:xfrm>
            <a:off x="1120246" y="1361890"/>
            <a:ext cx="2866786" cy="2990310"/>
            <a:chOff x="1127561" y="1361890"/>
            <a:chExt cx="2866786" cy="2990310"/>
          </a:xfrm>
        </p:grpSpPr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83231871-F8EC-9DF9-B23A-FFC08045C36F}"/>
                </a:ext>
              </a:extLst>
            </p:cNvPr>
            <p:cNvSpPr/>
            <p:nvPr/>
          </p:nvSpPr>
          <p:spPr>
            <a:xfrm>
              <a:off x="1366471" y="1361890"/>
              <a:ext cx="272963" cy="244322"/>
            </a:xfrm>
            <a:custGeom>
              <a:avLst/>
              <a:gdLst>
                <a:gd name="connsiteX0" fmla="*/ 0 w 272963"/>
                <a:gd name="connsiteY0" fmla="*/ 13596 h 244322"/>
                <a:gd name="connsiteX1" fmla="*/ 136482 w 272963"/>
                <a:gd name="connsiteY1" fmla="*/ 0 h 244322"/>
                <a:gd name="connsiteX2" fmla="*/ 272963 w 272963"/>
                <a:gd name="connsiteY2" fmla="*/ 13596 h 244322"/>
                <a:gd name="connsiteX3" fmla="*/ 272963 w 272963"/>
                <a:gd name="connsiteY3" fmla="*/ 244322 h 244322"/>
                <a:gd name="connsiteX4" fmla="*/ 0 w 272963"/>
                <a:gd name="connsiteY4" fmla="*/ 244322 h 244322"/>
                <a:gd name="connsiteX5" fmla="*/ 0 w 272963"/>
                <a:gd name="connsiteY5" fmla="*/ 13596 h 24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963" h="244322">
                  <a:moveTo>
                    <a:pt x="0" y="13596"/>
                  </a:moveTo>
                  <a:cubicBezTo>
                    <a:pt x="0" y="13596"/>
                    <a:pt x="54365" y="0"/>
                    <a:pt x="136482" y="0"/>
                  </a:cubicBezTo>
                  <a:cubicBezTo>
                    <a:pt x="218599" y="0"/>
                    <a:pt x="272963" y="13596"/>
                    <a:pt x="272963" y="13596"/>
                  </a:cubicBezTo>
                  <a:lnTo>
                    <a:pt x="272963" y="244322"/>
                  </a:lnTo>
                  <a:lnTo>
                    <a:pt x="0" y="244322"/>
                  </a:lnTo>
                  <a:lnTo>
                    <a:pt x="0" y="13596"/>
                  </a:lnTo>
                  <a:close/>
                </a:path>
              </a:pathLst>
            </a:custGeom>
            <a:solidFill>
              <a:srgbClr val="BADAC3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 29">
              <a:extLst>
                <a:ext uri="{FF2B5EF4-FFF2-40B4-BE49-F238E27FC236}">
                  <a16:creationId xmlns:a16="http://schemas.microsoft.com/office/drawing/2014/main" id="{75CF25F7-63B6-B114-1B9E-C6FD0F6A7C96}"/>
                </a:ext>
              </a:extLst>
            </p:cNvPr>
            <p:cNvSpPr/>
            <p:nvPr/>
          </p:nvSpPr>
          <p:spPr>
            <a:xfrm>
              <a:off x="1622273" y="1527450"/>
              <a:ext cx="70788" cy="78761"/>
            </a:xfrm>
            <a:custGeom>
              <a:avLst/>
              <a:gdLst>
                <a:gd name="connsiteX0" fmla="*/ 0 w 70788"/>
                <a:gd name="connsiteY0" fmla="*/ 0 h 78761"/>
                <a:gd name="connsiteX1" fmla="*/ 70788 w 70788"/>
                <a:gd name="connsiteY1" fmla="*/ 0 h 78761"/>
                <a:gd name="connsiteX2" fmla="*/ 70788 w 70788"/>
                <a:gd name="connsiteY2" fmla="*/ 78762 h 78761"/>
                <a:gd name="connsiteX3" fmla="*/ 0 w 70788"/>
                <a:gd name="connsiteY3" fmla="*/ 78762 h 7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88" h="78761">
                  <a:moveTo>
                    <a:pt x="0" y="0"/>
                  </a:moveTo>
                  <a:lnTo>
                    <a:pt x="70788" y="0"/>
                  </a:lnTo>
                  <a:lnTo>
                    <a:pt x="70788" y="78762"/>
                  </a:lnTo>
                  <a:lnTo>
                    <a:pt x="0" y="78762"/>
                  </a:lnTo>
                  <a:close/>
                </a:path>
              </a:pathLst>
            </a:custGeom>
            <a:solidFill>
              <a:srgbClr val="BADAC3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 30">
              <a:extLst>
                <a:ext uri="{FF2B5EF4-FFF2-40B4-BE49-F238E27FC236}">
                  <a16:creationId xmlns:a16="http://schemas.microsoft.com/office/drawing/2014/main" id="{442C0078-ED20-591C-733D-DB39FC3D8302}"/>
                </a:ext>
              </a:extLst>
            </p:cNvPr>
            <p:cNvSpPr/>
            <p:nvPr/>
          </p:nvSpPr>
          <p:spPr>
            <a:xfrm>
              <a:off x="1626966" y="1519882"/>
              <a:ext cx="75011" cy="7568"/>
            </a:xfrm>
            <a:custGeom>
              <a:avLst/>
              <a:gdLst>
                <a:gd name="connsiteX0" fmla="*/ 0 w 75011"/>
                <a:gd name="connsiteY0" fmla="*/ 0 h 7568"/>
                <a:gd name="connsiteX1" fmla="*/ 75011 w 75011"/>
                <a:gd name="connsiteY1" fmla="*/ 0 h 7568"/>
                <a:gd name="connsiteX2" fmla="*/ 75011 w 75011"/>
                <a:gd name="connsiteY2" fmla="*/ 7568 h 7568"/>
                <a:gd name="connsiteX3" fmla="*/ 0 w 75011"/>
                <a:gd name="connsiteY3" fmla="*/ 7568 h 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11" h="7568">
                  <a:moveTo>
                    <a:pt x="0" y="0"/>
                  </a:moveTo>
                  <a:lnTo>
                    <a:pt x="75011" y="0"/>
                  </a:lnTo>
                  <a:lnTo>
                    <a:pt x="75011" y="7568"/>
                  </a:lnTo>
                  <a:lnTo>
                    <a:pt x="0" y="7568"/>
                  </a:lnTo>
                  <a:close/>
                </a:path>
              </a:pathLst>
            </a:custGeom>
            <a:solidFill>
              <a:srgbClr val="BADAC3"/>
            </a:solidFill>
            <a:ln w="67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 31">
              <a:extLst>
                <a:ext uri="{FF2B5EF4-FFF2-40B4-BE49-F238E27FC236}">
                  <a16:creationId xmlns:a16="http://schemas.microsoft.com/office/drawing/2014/main" id="{F396C37D-DB8F-2124-90B0-39A2D9CEDF5C}"/>
                </a:ext>
              </a:extLst>
            </p:cNvPr>
            <p:cNvSpPr/>
            <p:nvPr/>
          </p:nvSpPr>
          <p:spPr>
            <a:xfrm>
              <a:off x="1127561" y="1414799"/>
              <a:ext cx="384776" cy="2877953"/>
            </a:xfrm>
            <a:custGeom>
              <a:avLst/>
              <a:gdLst>
                <a:gd name="connsiteX0" fmla="*/ 384777 w 384776"/>
                <a:gd name="connsiteY0" fmla="*/ 33621 h 2877953"/>
                <a:gd name="connsiteX1" fmla="*/ 384777 w 384776"/>
                <a:gd name="connsiteY1" fmla="*/ 16811 h 2877953"/>
                <a:gd name="connsiteX2" fmla="*/ 356287 w 384776"/>
                <a:gd name="connsiteY2" fmla="*/ 0 h 2877953"/>
                <a:gd name="connsiteX3" fmla="*/ 355080 w 384776"/>
                <a:gd name="connsiteY3" fmla="*/ 0 h 2877953"/>
                <a:gd name="connsiteX4" fmla="*/ 326591 w 384776"/>
                <a:gd name="connsiteY4" fmla="*/ 28464 h 2877953"/>
                <a:gd name="connsiteX5" fmla="*/ 326591 w 384776"/>
                <a:gd name="connsiteY5" fmla="*/ 210433 h 2877953"/>
                <a:gd name="connsiteX6" fmla="*/ 0 w 384776"/>
                <a:gd name="connsiteY6" fmla="*/ 2877954 h 287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776" h="2877953">
                  <a:moveTo>
                    <a:pt x="384777" y="33621"/>
                  </a:moveTo>
                  <a:lnTo>
                    <a:pt x="384777" y="16811"/>
                  </a:lnTo>
                  <a:cubicBezTo>
                    <a:pt x="384777" y="7568"/>
                    <a:pt x="371973" y="0"/>
                    <a:pt x="356287" y="0"/>
                  </a:cubicBezTo>
                  <a:lnTo>
                    <a:pt x="355080" y="0"/>
                  </a:lnTo>
                  <a:cubicBezTo>
                    <a:pt x="339394" y="0"/>
                    <a:pt x="326591" y="12792"/>
                    <a:pt x="326591" y="28464"/>
                  </a:cubicBezTo>
                  <a:lnTo>
                    <a:pt x="326591" y="210433"/>
                  </a:lnTo>
                  <a:cubicBezTo>
                    <a:pt x="326591" y="210433"/>
                    <a:pt x="338992" y="1989473"/>
                    <a:pt x="0" y="2877954"/>
                  </a:cubicBezTo>
                </a:path>
              </a:pathLst>
            </a:custGeom>
            <a:noFill/>
            <a:ln w="13403" cap="rnd">
              <a:solidFill>
                <a:srgbClr val="F83F0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 32">
              <a:extLst>
                <a:ext uri="{FF2B5EF4-FFF2-40B4-BE49-F238E27FC236}">
                  <a16:creationId xmlns:a16="http://schemas.microsoft.com/office/drawing/2014/main" id="{95F447E6-ABB7-7524-0536-B0092FC0E83A}"/>
                </a:ext>
              </a:extLst>
            </p:cNvPr>
            <p:cNvSpPr/>
            <p:nvPr/>
          </p:nvSpPr>
          <p:spPr>
            <a:xfrm>
              <a:off x="1547195" y="1414732"/>
              <a:ext cx="2447084" cy="243451"/>
            </a:xfrm>
            <a:custGeom>
              <a:avLst/>
              <a:gdLst>
                <a:gd name="connsiteX0" fmla="*/ 0 w 2447084"/>
                <a:gd name="connsiteY0" fmla="*/ 27459 h 243451"/>
                <a:gd name="connsiteX1" fmla="*/ 0 w 2447084"/>
                <a:gd name="connsiteY1" fmla="*/ 12859 h 243451"/>
                <a:gd name="connsiteX2" fmla="*/ 18636 w 2447084"/>
                <a:gd name="connsiteY2" fmla="*/ 0 h 243451"/>
                <a:gd name="connsiteX3" fmla="*/ 25808 w 2447084"/>
                <a:gd name="connsiteY3" fmla="*/ 0 h 243451"/>
                <a:gd name="connsiteX4" fmla="*/ 44779 w 2447084"/>
                <a:gd name="connsiteY4" fmla="*/ 18954 h 243451"/>
                <a:gd name="connsiteX5" fmla="*/ 44779 w 2447084"/>
                <a:gd name="connsiteY5" fmla="*/ 224431 h 243451"/>
                <a:gd name="connsiteX6" fmla="*/ 63750 w 2447084"/>
                <a:gd name="connsiteY6" fmla="*/ 243452 h 243451"/>
                <a:gd name="connsiteX7" fmla="*/ 2447085 w 2447084"/>
                <a:gd name="connsiteY7" fmla="*/ 243452 h 24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7084" h="243451">
                  <a:moveTo>
                    <a:pt x="0" y="27459"/>
                  </a:moveTo>
                  <a:lnTo>
                    <a:pt x="0" y="12859"/>
                  </a:lnTo>
                  <a:cubicBezTo>
                    <a:pt x="0" y="5760"/>
                    <a:pt x="8245" y="0"/>
                    <a:pt x="18636" y="0"/>
                  </a:cubicBezTo>
                  <a:lnTo>
                    <a:pt x="25808" y="0"/>
                  </a:lnTo>
                  <a:cubicBezTo>
                    <a:pt x="36265" y="0"/>
                    <a:pt x="44779" y="8573"/>
                    <a:pt x="44779" y="18954"/>
                  </a:cubicBezTo>
                  <a:lnTo>
                    <a:pt x="44779" y="224431"/>
                  </a:lnTo>
                  <a:cubicBezTo>
                    <a:pt x="44779" y="234879"/>
                    <a:pt x="53359" y="243452"/>
                    <a:pt x="63750" y="243452"/>
                  </a:cubicBezTo>
                  <a:lnTo>
                    <a:pt x="2447085" y="243452"/>
                  </a:lnTo>
                </a:path>
              </a:pathLst>
            </a:custGeom>
            <a:noFill/>
            <a:ln w="13403" cap="rnd">
              <a:solidFill>
                <a:srgbClr val="F83F0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id="{34773FAD-FA41-5B65-D3A2-3C7418A030BC}"/>
                </a:ext>
              </a:extLst>
            </p:cNvPr>
            <p:cNvSpPr/>
            <p:nvPr/>
          </p:nvSpPr>
          <p:spPr>
            <a:xfrm>
              <a:off x="1499399" y="1448956"/>
              <a:ext cx="323909" cy="2778965"/>
            </a:xfrm>
            <a:custGeom>
              <a:avLst/>
              <a:gdLst>
                <a:gd name="connsiteX0" fmla="*/ 12938 w 323909"/>
                <a:gd name="connsiteY0" fmla="*/ 0 h 2778965"/>
                <a:gd name="connsiteX1" fmla="*/ 12938 w 323909"/>
                <a:gd name="connsiteY1" fmla="*/ 12256 h 2778965"/>
                <a:gd name="connsiteX2" fmla="*/ 469 w 323909"/>
                <a:gd name="connsiteY2" fmla="*/ 24714 h 2778965"/>
                <a:gd name="connsiteX3" fmla="*/ 21719 w 323909"/>
                <a:gd name="connsiteY3" fmla="*/ 45944 h 2778965"/>
                <a:gd name="connsiteX4" fmla="*/ 134 w 323909"/>
                <a:gd name="connsiteY4" fmla="*/ 67510 h 2778965"/>
                <a:gd name="connsiteX5" fmla="*/ 25205 w 323909"/>
                <a:gd name="connsiteY5" fmla="*/ 92559 h 2778965"/>
                <a:gd name="connsiteX6" fmla="*/ 0 w 323909"/>
                <a:gd name="connsiteY6" fmla="*/ 117741 h 2778965"/>
                <a:gd name="connsiteX7" fmla="*/ 12938 w 323909"/>
                <a:gd name="connsiteY7" fmla="*/ 130064 h 2778965"/>
                <a:gd name="connsiteX8" fmla="*/ 12938 w 323909"/>
                <a:gd name="connsiteY8" fmla="*/ 328375 h 2778965"/>
                <a:gd name="connsiteX9" fmla="*/ 323909 w 323909"/>
                <a:gd name="connsiteY9" fmla="*/ 2778966 h 277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3909" h="2778965">
                  <a:moveTo>
                    <a:pt x="12938" y="0"/>
                  </a:moveTo>
                  <a:lnTo>
                    <a:pt x="12938" y="12256"/>
                  </a:lnTo>
                  <a:lnTo>
                    <a:pt x="469" y="24714"/>
                  </a:lnTo>
                  <a:lnTo>
                    <a:pt x="21719" y="45944"/>
                  </a:lnTo>
                  <a:lnTo>
                    <a:pt x="134" y="67510"/>
                  </a:lnTo>
                  <a:lnTo>
                    <a:pt x="25205" y="92559"/>
                  </a:lnTo>
                  <a:lnTo>
                    <a:pt x="0" y="117741"/>
                  </a:lnTo>
                  <a:lnTo>
                    <a:pt x="12938" y="130064"/>
                  </a:lnTo>
                  <a:lnTo>
                    <a:pt x="12938" y="328375"/>
                  </a:lnTo>
                  <a:cubicBezTo>
                    <a:pt x="12938" y="2417304"/>
                    <a:pt x="323909" y="2778966"/>
                    <a:pt x="323909" y="2778966"/>
                  </a:cubicBezTo>
                </a:path>
              </a:pathLst>
            </a:custGeom>
            <a:noFill/>
            <a:ln w="13403" cap="rnd">
              <a:gradFill>
                <a:gsLst>
                  <a:gs pos="92000">
                    <a:srgbClr val="009ED8"/>
                  </a:gs>
                  <a:gs pos="100000">
                    <a:srgbClr val="F83F09"/>
                  </a:gs>
                </a:gsLst>
                <a:lin ang="162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 34">
              <a:extLst>
                <a:ext uri="{FF2B5EF4-FFF2-40B4-BE49-F238E27FC236}">
                  <a16:creationId xmlns:a16="http://schemas.microsoft.com/office/drawing/2014/main" id="{6D09F075-B6FC-2101-833C-397C6E95873E}"/>
                </a:ext>
              </a:extLst>
            </p:cNvPr>
            <p:cNvSpPr/>
            <p:nvPr/>
          </p:nvSpPr>
          <p:spPr>
            <a:xfrm>
              <a:off x="1534257" y="1442192"/>
              <a:ext cx="2460089" cy="244456"/>
            </a:xfrm>
            <a:custGeom>
              <a:avLst/>
              <a:gdLst>
                <a:gd name="connsiteX0" fmla="*/ 12938 w 2460089"/>
                <a:gd name="connsiteY0" fmla="*/ 0 h 244456"/>
                <a:gd name="connsiteX1" fmla="*/ 12938 w 2460089"/>
                <a:gd name="connsiteY1" fmla="*/ 12256 h 244456"/>
                <a:gd name="connsiteX2" fmla="*/ 469 w 2460089"/>
                <a:gd name="connsiteY2" fmla="*/ 24714 h 244456"/>
                <a:gd name="connsiteX3" fmla="*/ 21719 w 2460089"/>
                <a:gd name="connsiteY3" fmla="*/ 45944 h 244456"/>
                <a:gd name="connsiteX4" fmla="*/ 134 w 2460089"/>
                <a:gd name="connsiteY4" fmla="*/ 67510 h 244456"/>
                <a:gd name="connsiteX5" fmla="*/ 25205 w 2460089"/>
                <a:gd name="connsiteY5" fmla="*/ 92559 h 244456"/>
                <a:gd name="connsiteX6" fmla="*/ 0 w 2460089"/>
                <a:gd name="connsiteY6" fmla="*/ 117741 h 244456"/>
                <a:gd name="connsiteX7" fmla="*/ 12938 w 2460089"/>
                <a:gd name="connsiteY7" fmla="*/ 130064 h 244456"/>
                <a:gd name="connsiteX8" fmla="*/ 12602 w 2460089"/>
                <a:gd name="connsiteY8" fmla="*/ 225503 h 244456"/>
                <a:gd name="connsiteX9" fmla="*/ 31573 w 2460089"/>
                <a:gd name="connsiteY9" fmla="*/ 244456 h 244456"/>
                <a:gd name="connsiteX10" fmla="*/ 2460089 w 2460089"/>
                <a:gd name="connsiteY10" fmla="*/ 244456 h 24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0089" h="244456">
                  <a:moveTo>
                    <a:pt x="12938" y="0"/>
                  </a:moveTo>
                  <a:lnTo>
                    <a:pt x="12938" y="12256"/>
                  </a:lnTo>
                  <a:lnTo>
                    <a:pt x="469" y="24714"/>
                  </a:lnTo>
                  <a:lnTo>
                    <a:pt x="21719" y="45944"/>
                  </a:lnTo>
                  <a:lnTo>
                    <a:pt x="134" y="67510"/>
                  </a:lnTo>
                  <a:lnTo>
                    <a:pt x="25205" y="92559"/>
                  </a:lnTo>
                  <a:lnTo>
                    <a:pt x="0" y="117741"/>
                  </a:lnTo>
                  <a:lnTo>
                    <a:pt x="12938" y="130064"/>
                  </a:lnTo>
                  <a:lnTo>
                    <a:pt x="12602" y="225503"/>
                  </a:lnTo>
                  <a:cubicBezTo>
                    <a:pt x="12602" y="235951"/>
                    <a:pt x="21183" y="244456"/>
                    <a:pt x="31573" y="244456"/>
                  </a:cubicBezTo>
                  <a:lnTo>
                    <a:pt x="2460089" y="244456"/>
                  </a:lnTo>
                </a:path>
              </a:pathLst>
            </a:custGeom>
            <a:noFill/>
            <a:ln w="13403" cap="rnd">
              <a:gradFill>
                <a:gsLst>
                  <a:gs pos="15000">
                    <a:srgbClr val="009ED8"/>
                  </a:gs>
                  <a:gs pos="100000">
                    <a:srgbClr val="F83F09"/>
                  </a:gs>
                </a:gsLst>
                <a:lin ang="16200000" scaled="1"/>
              </a:gra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2" name="bodemenergie">
            <a:extLst>
              <a:ext uri="{FF2B5EF4-FFF2-40B4-BE49-F238E27FC236}">
                <a16:creationId xmlns:a16="http://schemas.microsoft.com/office/drawing/2014/main" id="{19F221D3-9F5A-ADF3-B2B3-D514308CC496}"/>
              </a:ext>
            </a:extLst>
          </p:cNvPr>
          <p:cNvSpPr txBox="1"/>
          <p:nvPr/>
        </p:nvSpPr>
        <p:spPr>
          <a:xfrm>
            <a:off x="1141027" y="1799966"/>
            <a:ext cx="657231" cy="99258"/>
          </a:xfrm>
          <a:prstGeom prst="rect">
            <a:avLst/>
          </a:prstGeom>
          <a:solidFill>
            <a:srgbClr val="B5C2C3"/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NL" sz="800" spc="0" baseline="0" dirty="0">
                <a:ln/>
                <a:solidFill>
                  <a:srgbClr val="FFFFFF"/>
                </a:solidFill>
                <a:latin typeface="+mj-lt"/>
                <a:sym typeface="Museo Sans"/>
                <a:rtl val="0"/>
              </a:rPr>
              <a:t>bodemenergie</a:t>
            </a:r>
          </a:p>
        </p:txBody>
      </p:sp>
      <p:sp>
        <p:nvSpPr>
          <p:cNvPr id="23" name="aardwarmte">
            <a:extLst>
              <a:ext uri="{FF2B5EF4-FFF2-40B4-BE49-F238E27FC236}">
                <a16:creationId xmlns:a16="http://schemas.microsoft.com/office/drawing/2014/main" id="{71B102CB-A0A2-C9BC-C7B3-122AC2586C4F}"/>
              </a:ext>
            </a:extLst>
          </p:cNvPr>
          <p:cNvSpPr txBox="1"/>
          <p:nvPr/>
        </p:nvSpPr>
        <p:spPr>
          <a:xfrm>
            <a:off x="1198848" y="4111627"/>
            <a:ext cx="56265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nl-NL" sz="800" spc="0" baseline="0" dirty="0">
                <a:ln/>
                <a:solidFill>
                  <a:srgbClr val="FFFFFF"/>
                </a:solidFill>
                <a:latin typeface="+mj-lt"/>
                <a:sym typeface="Museo Sans"/>
                <a:rtl val="0"/>
              </a:rPr>
              <a:t>aardwarmte</a:t>
            </a:r>
          </a:p>
        </p:txBody>
      </p:sp>
      <p:grpSp>
        <p:nvGrpSpPr>
          <p:cNvPr id="24" name="dieptes">
            <a:extLst>
              <a:ext uri="{FF2B5EF4-FFF2-40B4-BE49-F238E27FC236}">
                <a16:creationId xmlns:a16="http://schemas.microsoft.com/office/drawing/2014/main" id="{5AC0C113-D27A-28FB-37FF-75CF68DD12F1}"/>
              </a:ext>
            </a:extLst>
          </p:cNvPr>
          <p:cNvGrpSpPr/>
          <p:nvPr/>
        </p:nvGrpSpPr>
        <p:grpSpPr>
          <a:xfrm>
            <a:off x="302037" y="1603800"/>
            <a:ext cx="293350" cy="4007177"/>
            <a:chOff x="302037" y="1603800"/>
            <a:chExt cx="293350" cy="4007177"/>
          </a:xfrm>
        </p:grpSpPr>
        <p:sp>
          <p:nvSpPr>
            <p:cNvPr id="25" name="TextBox 51">
              <a:extLst>
                <a:ext uri="{FF2B5EF4-FFF2-40B4-BE49-F238E27FC236}">
                  <a16:creationId xmlns:a16="http://schemas.microsoft.com/office/drawing/2014/main" id="{0967BCEB-592A-50F2-5E97-A8AC602CF960}"/>
                </a:ext>
              </a:extLst>
            </p:cNvPr>
            <p:cNvSpPr txBox="1"/>
            <p:nvPr/>
          </p:nvSpPr>
          <p:spPr>
            <a:xfrm>
              <a:off x="485209" y="1603800"/>
              <a:ext cx="10740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600" spc="0" baseline="0" dirty="0">
                  <a:ln/>
                  <a:solidFill>
                    <a:schemeClr val="tx2"/>
                  </a:solidFill>
                  <a:latin typeface="+mj-lt"/>
                  <a:sym typeface="Museo Sans"/>
                  <a:rtl val="0"/>
                </a:rPr>
                <a:t>0m</a:t>
              </a:r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D5A7A94F-3C12-6B7C-364F-4C8C59F671D7}"/>
                </a:ext>
              </a:extLst>
            </p:cNvPr>
            <p:cNvSpPr txBox="1"/>
            <p:nvPr/>
          </p:nvSpPr>
          <p:spPr>
            <a:xfrm>
              <a:off x="345318" y="2061200"/>
              <a:ext cx="250069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600" spc="0" baseline="0" dirty="0">
                  <a:ln/>
                  <a:solidFill>
                    <a:schemeClr val="tx2"/>
                  </a:solidFill>
                  <a:latin typeface="+mj-lt"/>
                  <a:sym typeface="Museo Sans"/>
                  <a:rtl val="0"/>
                </a:rPr>
                <a:t>-500m</a:t>
              </a:r>
              <a:endParaRPr lang="en-GB" sz="600" spc="0" baseline="0" dirty="0">
                <a:ln/>
                <a:solidFill>
                  <a:schemeClr val="accent2"/>
                </a:solidFill>
                <a:latin typeface="+mj-lt"/>
                <a:sym typeface="Museo Sans"/>
                <a:rtl val="0"/>
              </a:endParaRPr>
            </a:p>
            <a:p>
              <a:pPr lvl="0" algn="r"/>
              <a:r>
                <a:rPr lang="en-GB" sz="500" dirty="0">
                  <a:ln/>
                  <a:solidFill>
                    <a:schemeClr val="accent2"/>
                  </a:solidFill>
                  <a:latin typeface="Bahnschrift SemiBold"/>
                  <a:sym typeface="Museo Sans"/>
                  <a:rtl val="0"/>
                </a:rPr>
                <a:t>20-30 °C</a:t>
              </a:r>
            </a:p>
          </p:txBody>
        </p:sp>
        <p:sp>
          <p:nvSpPr>
            <p:cNvPr id="27" name="TextBox 257">
              <a:extLst>
                <a:ext uri="{FF2B5EF4-FFF2-40B4-BE49-F238E27FC236}">
                  <a16:creationId xmlns:a16="http://schemas.microsoft.com/office/drawing/2014/main" id="{134DB850-FC49-57E6-899B-82CC04D85B1F}"/>
                </a:ext>
              </a:extLst>
            </p:cNvPr>
            <p:cNvSpPr txBox="1"/>
            <p:nvPr/>
          </p:nvSpPr>
          <p:spPr>
            <a:xfrm>
              <a:off x="342112" y="2559894"/>
              <a:ext cx="25327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600" spc="0" baseline="0" dirty="0">
                  <a:ln/>
                  <a:solidFill>
                    <a:schemeClr val="tx2"/>
                  </a:solidFill>
                  <a:latin typeface="+mj-lt"/>
                  <a:sym typeface="Museo Sans"/>
                  <a:rtl val="0"/>
                </a:rPr>
                <a:t>-1000m</a:t>
              </a:r>
            </a:p>
            <a:p>
              <a:pPr lvl="0" algn="r"/>
              <a:r>
                <a:rPr lang="en-GB" sz="500" dirty="0">
                  <a:ln/>
                  <a:solidFill>
                    <a:schemeClr val="accent2"/>
                  </a:solidFill>
                  <a:latin typeface="Bahnschrift SemiBold"/>
                  <a:sym typeface="Museo Sans"/>
                  <a:rtl val="0"/>
                </a:rPr>
                <a:t>40-50 °C</a:t>
              </a:r>
            </a:p>
          </p:txBody>
        </p:sp>
        <p:sp>
          <p:nvSpPr>
            <p:cNvPr id="28" name="TextBox 258">
              <a:extLst>
                <a:ext uri="{FF2B5EF4-FFF2-40B4-BE49-F238E27FC236}">
                  <a16:creationId xmlns:a16="http://schemas.microsoft.com/office/drawing/2014/main" id="{D7FBFC07-6F33-34B9-A88B-1D53A3D829A2}"/>
                </a:ext>
              </a:extLst>
            </p:cNvPr>
            <p:cNvSpPr txBox="1"/>
            <p:nvPr/>
          </p:nvSpPr>
          <p:spPr>
            <a:xfrm>
              <a:off x="327685" y="3520496"/>
              <a:ext cx="26770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600" spc="0" baseline="0" dirty="0">
                  <a:ln/>
                  <a:solidFill>
                    <a:schemeClr val="tx2"/>
                  </a:solidFill>
                  <a:latin typeface="+mj-lt"/>
                  <a:sym typeface="Museo Sans"/>
                  <a:rtl val="0"/>
                </a:rPr>
                <a:t>-2000m</a:t>
              </a:r>
            </a:p>
            <a:p>
              <a:pPr lvl="0" algn="r"/>
              <a:r>
                <a:rPr lang="en-GB" sz="500" dirty="0">
                  <a:ln/>
                  <a:solidFill>
                    <a:schemeClr val="accent2"/>
                  </a:solidFill>
                  <a:latin typeface="Bahnschrift SemiBold"/>
                  <a:sym typeface="Museo Sans"/>
                  <a:rtl val="0"/>
                </a:rPr>
                <a:t>60-80 °C</a:t>
              </a:r>
            </a:p>
          </p:txBody>
        </p:sp>
        <p:sp>
          <p:nvSpPr>
            <p:cNvPr id="29" name="TextBox 259">
              <a:extLst>
                <a:ext uri="{FF2B5EF4-FFF2-40B4-BE49-F238E27FC236}">
                  <a16:creationId xmlns:a16="http://schemas.microsoft.com/office/drawing/2014/main" id="{8C1C5643-A1D7-9DAB-71BE-6103E7345D04}"/>
                </a:ext>
              </a:extLst>
            </p:cNvPr>
            <p:cNvSpPr txBox="1"/>
            <p:nvPr/>
          </p:nvSpPr>
          <p:spPr>
            <a:xfrm>
              <a:off x="322877" y="4481098"/>
              <a:ext cx="272510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600" spc="0" baseline="0" dirty="0">
                  <a:ln/>
                  <a:solidFill>
                    <a:schemeClr val="tx2"/>
                  </a:solidFill>
                  <a:latin typeface="+mj-lt"/>
                  <a:sym typeface="Museo Sans"/>
                  <a:rtl val="0"/>
                </a:rPr>
                <a:t>-3000m</a:t>
              </a:r>
            </a:p>
            <a:p>
              <a:pPr lvl="0" algn="r"/>
              <a:r>
                <a:rPr lang="en-GB" sz="500" dirty="0">
                  <a:ln/>
                  <a:solidFill>
                    <a:schemeClr val="accent2"/>
                  </a:solidFill>
                  <a:latin typeface="Bahnschrift SemiBold"/>
                  <a:sym typeface="Museo Sans"/>
                  <a:rtl val="0"/>
                </a:rPr>
                <a:t>90-100 °C</a:t>
              </a:r>
            </a:p>
          </p:txBody>
        </p:sp>
        <p:sp>
          <p:nvSpPr>
            <p:cNvPr id="30" name="TextBox 260">
              <a:extLst>
                <a:ext uri="{FF2B5EF4-FFF2-40B4-BE49-F238E27FC236}">
                  <a16:creationId xmlns:a16="http://schemas.microsoft.com/office/drawing/2014/main" id="{E37478BA-8F77-733A-A103-EFC1234CED38}"/>
                </a:ext>
              </a:extLst>
            </p:cNvPr>
            <p:cNvSpPr txBox="1"/>
            <p:nvPr/>
          </p:nvSpPr>
          <p:spPr>
            <a:xfrm>
              <a:off x="302037" y="5441700"/>
              <a:ext cx="293350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600" spc="0" baseline="0" dirty="0">
                  <a:ln/>
                  <a:solidFill>
                    <a:schemeClr val="tx2"/>
                  </a:solidFill>
                  <a:latin typeface="+mj-lt"/>
                  <a:sym typeface="Museo Sans"/>
                  <a:rtl val="0"/>
                </a:rPr>
                <a:t>-4000m</a:t>
              </a:r>
            </a:p>
            <a:p>
              <a:pPr lvl="0" algn="r"/>
              <a:r>
                <a:rPr lang="en-GB" sz="500" dirty="0">
                  <a:ln/>
                  <a:solidFill>
                    <a:schemeClr val="accent2"/>
                  </a:solidFill>
                  <a:latin typeface="Bahnschrift SemiBold"/>
                  <a:sym typeface="Museo Sans"/>
                  <a:rtl val="0"/>
                </a:rPr>
                <a:t>120-130 °C</a:t>
              </a:r>
            </a:p>
          </p:txBody>
        </p:sp>
      </p:grpSp>
      <p:grpSp>
        <p:nvGrpSpPr>
          <p:cNvPr id="31" name="Group 265">
            <a:extLst>
              <a:ext uri="{FF2B5EF4-FFF2-40B4-BE49-F238E27FC236}">
                <a16:creationId xmlns:a16="http://schemas.microsoft.com/office/drawing/2014/main" id="{5AFA4675-961C-6A5B-27DB-6C9E7631309A}"/>
              </a:ext>
            </a:extLst>
          </p:cNvPr>
          <p:cNvGrpSpPr/>
          <p:nvPr/>
        </p:nvGrpSpPr>
        <p:grpSpPr>
          <a:xfrm>
            <a:off x="768726" y="1607016"/>
            <a:ext cx="3225553" cy="4692183"/>
            <a:chOff x="768726" y="1607016"/>
            <a:chExt cx="3225553" cy="4692183"/>
          </a:xfrm>
        </p:grpSpPr>
        <p:sp>
          <p:nvSpPr>
            <p:cNvPr id="32" name="Freeform 250">
              <a:extLst>
                <a:ext uri="{FF2B5EF4-FFF2-40B4-BE49-F238E27FC236}">
                  <a16:creationId xmlns:a16="http://schemas.microsoft.com/office/drawing/2014/main" id="{111140F9-C4B6-5406-C1E1-9EFB9E260D95}"/>
                </a:ext>
              </a:extLst>
            </p:cNvPr>
            <p:cNvSpPr/>
            <p:nvPr/>
          </p:nvSpPr>
          <p:spPr>
            <a:xfrm>
              <a:off x="768726" y="1607016"/>
              <a:ext cx="3225553" cy="4692183"/>
            </a:xfrm>
            <a:custGeom>
              <a:avLst/>
              <a:gdLst>
                <a:gd name="connsiteX0" fmla="*/ 0 w 5196762"/>
                <a:gd name="connsiteY0" fmla="*/ 4802729 h 4802729"/>
                <a:gd name="connsiteX1" fmla="*/ 0 w 5196762"/>
                <a:gd name="connsiteY1" fmla="*/ 0 h 4802729"/>
                <a:gd name="connsiteX2" fmla="*/ 5196763 w 5196762"/>
                <a:gd name="connsiteY2" fmla="*/ 0 h 480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96762" h="4802729">
                  <a:moveTo>
                    <a:pt x="0" y="4802729"/>
                  </a:moveTo>
                  <a:lnTo>
                    <a:pt x="0" y="0"/>
                  </a:lnTo>
                  <a:lnTo>
                    <a:pt x="5196763" y="0"/>
                  </a:lnTo>
                </a:path>
              </a:pathLst>
            </a:custGeom>
            <a:noFill/>
            <a:ln w="6350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33" name="Freeform 251">
              <a:extLst>
                <a:ext uri="{FF2B5EF4-FFF2-40B4-BE49-F238E27FC236}">
                  <a16:creationId xmlns:a16="http://schemas.microsoft.com/office/drawing/2014/main" id="{6FF4FE68-C932-27F3-536D-3539099DEB8F}"/>
                </a:ext>
              </a:extLst>
            </p:cNvPr>
            <p:cNvSpPr/>
            <p:nvPr/>
          </p:nvSpPr>
          <p:spPr>
            <a:xfrm flipV="1">
              <a:off x="768726" y="2041435"/>
              <a:ext cx="3225553" cy="45719"/>
            </a:xfrm>
            <a:custGeom>
              <a:avLst/>
              <a:gdLst>
                <a:gd name="connsiteX0" fmla="*/ 0 w 5196762"/>
                <a:gd name="connsiteY0" fmla="*/ 0 h 6697"/>
                <a:gd name="connsiteX1" fmla="*/ 5196763 w 5196762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6762" h="6697">
                  <a:moveTo>
                    <a:pt x="0" y="0"/>
                  </a:moveTo>
                  <a:lnTo>
                    <a:pt x="5196763" y="0"/>
                  </a:lnTo>
                </a:path>
              </a:pathLst>
            </a:custGeom>
            <a:ln w="6350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</p:grpSp>
      <p:grpSp>
        <p:nvGrpSpPr>
          <p:cNvPr id="38" name="Group 262">
            <a:extLst>
              <a:ext uri="{FF2B5EF4-FFF2-40B4-BE49-F238E27FC236}">
                <a16:creationId xmlns:a16="http://schemas.microsoft.com/office/drawing/2014/main" id="{5712D45B-01F8-50C4-D293-CA45F31BA9CF}"/>
              </a:ext>
            </a:extLst>
          </p:cNvPr>
          <p:cNvGrpSpPr/>
          <p:nvPr/>
        </p:nvGrpSpPr>
        <p:grpSpPr>
          <a:xfrm>
            <a:off x="650612" y="1703057"/>
            <a:ext cx="118181" cy="4521235"/>
            <a:chOff x="650612" y="1703057"/>
            <a:chExt cx="118181" cy="4521235"/>
          </a:xfrm>
        </p:grpSpPr>
        <p:sp>
          <p:nvSpPr>
            <p:cNvPr id="39" name="Freeform 95">
              <a:extLst>
                <a:ext uri="{FF2B5EF4-FFF2-40B4-BE49-F238E27FC236}">
                  <a16:creationId xmlns:a16="http://schemas.microsoft.com/office/drawing/2014/main" id="{D77D564C-EA85-BE75-F428-EFA3D5B01155}"/>
                </a:ext>
              </a:extLst>
            </p:cNvPr>
            <p:cNvSpPr/>
            <p:nvPr/>
          </p:nvSpPr>
          <p:spPr>
            <a:xfrm>
              <a:off x="650612" y="1703057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0" name="Freeform 97">
              <a:extLst>
                <a:ext uri="{FF2B5EF4-FFF2-40B4-BE49-F238E27FC236}">
                  <a16:creationId xmlns:a16="http://schemas.microsoft.com/office/drawing/2014/main" id="{F858BC82-30F6-4E0A-115F-FB07DFB5787A}"/>
                </a:ext>
              </a:extLst>
            </p:cNvPr>
            <p:cNvSpPr/>
            <p:nvPr/>
          </p:nvSpPr>
          <p:spPr>
            <a:xfrm>
              <a:off x="650612" y="1799098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1" name="Freeform 100">
              <a:extLst>
                <a:ext uri="{FF2B5EF4-FFF2-40B4-BE49-F238E27FC236}">
                  <a16:creationId xmlns:a16="http://schemas.microsoft.com/office/drawing/2014/main" id="{F5F1591B-4DB5-6D96-D71D-A376E92B7541}"/>
                </a:ext>
              </a:extLst>
            </p:cNvPr>
            <p:cNvSpPr/>
            <p:nvPr/>
          </p:nvSpPr>
          <p:spPr>
            <a:xfrm>
              <a:off x="650612" y="1895206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2" name="Freeform 103">
              <a:extLst>
                <a:ext uri="{FF2B5EF4-FFF2-40B4-BE49-F238E27FC236}">
                  <a16:creationId xmlns:a16="http://schemas.microsoft.com/office/drawing/2014/main" id="{05354DB6-58CF-EA92-FBAD-37FD65A24B05}"/>
                </a:ext>
              </a:extLst>
            </p:cNvPr>
            <p:cNvSpPr/>
            <p:nvPr/>
          </p:nvSpPr>
          <p:spPr>
            <a:xfrm>
              <a:off x="650612" y="1991247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52901099-DF44-EAF8-C8E4-D29485C03488}"/>
                </a:ext>
              </a:extLst>
            </p:cNvPr>
            <p:cNvSpPr/>
            <p:nvPr/>
          </p:nvSpPr>
          <p:spPr>
            <a:xfrm>
              <a:off x="650612" y="2183330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4" name="Freeform 111">
              <a:extLst>
                <a:ext uri="{FF2B5EF4-FFF2-40B4-BE49-F238E27FC236}">
                  <a16:creationId xmlns:a16="http://schemas.microsoft.com/office/drawing/2014/main" id="{8BE5285A-F43D-D31A-2DED-27FC19B48DB0}"/>
                </a:ext>
              </a:extLst>
            </p:cNvPr>
            <p:cNvSpPr/>
            <p:nvPr/>
          </p:nvSpPr>
          <p:spPr>
            <a:xfrm>
              <a:off x="650612" y="2279371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11CFAF54-EEBC-B140-0BA7-7888AE3FD013}"/>
                </a:ext>
              </a:extLst>
            </p:cNvPr>
            <p:cNvSpPr/>
            <p:nvPr/>
          </p:nvSpPr>
          <p:spPr>
            <a:xfrm>
              <a:off x="650612" y="2375479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6" name="Freeform 117">
              <a:extLst>
                <a:ext uri="{FF2B5EF4-FFF2-40B4-BE49-F238E27FC236}">
                  <a16:creationId xmlns:a16="http://schemas.microsoft.com/office/drawing/2014/main" id="{5A02CD4E-ABDD-3B10-8898-1C24023A4F9F}"/>
                </a:ext>
              </a:extLst>
            </p:cNvPr>
            <p:cNvSpPr/>
            <p:nvPr/>
          </p:nvSpPr>
          <p:spPr>
            <a:xfrm>
              <a:off x="650612" y="2471520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7" name="Freeform 123">
              <a:extLst>
                <a:ext uri="{FF2B5EF4-FFF2-40B4-BE49-F238E27FC236}">
                  <a16:creationId xmlns:a16="http://schemas.microsoft.com/office/drawing/2014/main" id="{109DFB31-6BE5-3DFB-6570-0D1BB3A2E256}"/>
                </a:ext>
              </a:extLst>
            </p:cNvPr>
            <p:cNvSpPr/>
            <p:nvPr/>
          </p:nvSpPr>
          <p:spPr>
            <a:xfrm>
              <a:off x="650612" y="2663603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8" name="Freeform 126">
              <a:extLst>
                <a:ext uri="{FF2B5EF4-FFF2-40B4-BE49-F238E27FC236}">
                  <a16:creationId xmlns:a16="http://schemas.microsoft.com/office/drawing/2014/main" id="{9AEBBD0C-44BF-7ABF-B369-5980D0ED829F}"/>
                </a:ext>
              </a:extLst>
            </p:cNvPr>
            <p:cNvSpPr/>
            <p:nvPr/>
          </p:nvSpPr>
          <p:spPr>
            <a:xfrm>
              <a:off x="650612" y="2759644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9" name="Freeform 129">
              <a:extLst>
                <a:ext uri="{FF2B5EF4-FFF2-40B4-BE49-F238E27FC236}">
                  <a16:creationId xmlns:a16="http://schemas.microsoft.com/office/drawing/2014/main" id="{4E9F157C-C494-C8DF-165D-40B3DB732AD5}"/>
                </a:ext>
              </a:extLst>
            </p:cNvPr>
            <p:cNvSpPr/>
            <p:nvPr/>
          </p:nvSpPr>
          <p:spPr>
            <a:xfrm>
              <a:off x="650612" y="2855685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0" name="Freeform 132">
              <a:extLst>
                <a:ext uri="{FF2B5EF4-FFF2-40B4-BE49-F238E27FC236}">
                  <a16:creationId xmlns:a16="http://schemas.microsoft.com/office/drawing/2014/main" id="{41DE39EC-5337-D0E2-6DF1-29099E4EFCDE}"/>
                </a:ext>
              </a:extLst>
            </p:cNvPr>
            <p:cNvSpPr/>
            <p:nvPr/>
          </p:nvSpPr>
          <p:spPr>
            <a:xfrm>
              <a:off x="650612" y="2951793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1" name="Freeform 137">
              <a:extLst>
                <a:ext uri="{FF2B5EF4-FFF2-40B4-BE49-F238E27FC236}">
                  <a16:creationId xmlns:a16="http://schemas.microsoft.com/office/drawing/2014/main" id="{9AAB51C0-4691-891B-9CB3-EA233234E887}"/>
                </a:ext>
              </a:extLst>
            </p:cNvPr>
            <p:cNvSpPr/>
            <p:nvPr/>
          </p:nvSpPr>
          <p:spPr>
            <a:xfrm>
              <a:off x="650612" y="3143875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2" name="Freeform 140">
              <a:extLst>
                <a:ext uri="{FF2B5EF4-FFF2-40B4-BE49-F238E27FC236}">
                  <a16:creationId xmlns:a16="http://schemas.microsoft.com/office/drawing/2014/main" id="{159F70C7-9DEE-F6EF-E4D4-8D57CA25B85E}"/>
                </a:ext>
              </a:extLst>
            </p:cNvPr>
            <p:cNvSpPr/>
            <p:nvPr/>
          </p:nvSpPr>
          <p:spPr>
            <a:xfrm>
              <a:off x="650612" y="3239917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3" name="Freeform 143">
              <a:extLst>
                <a:ext uri="{FF2B5EF4-FFF2-40B4-BE49-F238E27FC236}">
                  <a16:creationId xmlns:a16="http://schemas.microsoft.com/office/drawing/2014/main" id="{BDEC0FF7-9A8D-B4C2-9074-6283FE3D46FB}"/>
                </a:ext>
              </a:extLst>
            </p:cNvPr>
            <p:cNvSpPr/>
            <p:nvPr/>
          </p:nvSpPr>
          <p:spPr>
            <a:xfrm>
              <a:off x="650612" y="3335958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4" name="Freeform 145">
              <a:extLst>
                <a:ext uri="{FF2B5EF4-FFF2-40B4-BE49-F238E27FC236}">
                  <a16:creationId xmlns:a16="http://schemas.microsoft.com/office/drawing/2014/main" id="{3D1B4AC7-8694-6860-E1C6-EA7B1FF617FA}"/>
                </a:ext>
              </a:extLst>
            </p:cNvPr>
            <p:cNvSpPr/>
            <p:nvPr/>
          </p:nvSpPr>
          <p:spPr>
            <a:xfrm>
              <a:off x="650612" y="3432066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5" name="Freeform 151">
              <a:extLst>
                <a:ext uri="{FF2B5EF4-FFF2-40B4-BE49-F238E27FC236}">
                  <a16:creationId xmlns:a16="http://schemas.microsoft.com/office/drawing/2014/main" id="{BA74BC29-1652-2409-3224-193BD71FEDF3}"/>
                </a:ext>
              </a:extLst>
            </p:cNvPr>
            <p:cNvSpPr/>
            <p:nvPr/>
          </p:nvSpPr>
          <p:spPr>
            <a:xfrm>
              <a:off x="650612" y="3624148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6" name="Freeform 153">
              <a:extLst>
                <a:ext uri="{FF2B5EF4-FFF2-40B4-BE49-F238E27FC236}">
                  <a16:creationId xmlns:a16="http://schemas.microsoft.com/office/drawing/2014/main" id="{57EFF8CC-E3DD-1DCC-1E71-1F3B2EA47477}"/>
                </a:ext>
              </a:extLst>
            </p:cNvPr>
            <p:cNvSpPr/>
            <p:nvPr/>
          </p:nvSpPr>
          <p:spPr>
            <a:xfrm>
              <a:off x="650612" y="3720190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7" name="Freeform 156">
              <a:extLst>
                <a:ext uri="{FF2B5EF4-FFF2-40B4-BE49-F238E27FC236}">
                  <a16:creationId xmlns:a16="http://schemas.microsoft.com/office/drawing/2014/main" id="{F72D20FD-CB00-CFAF-FBC4-045EE24634F3}"/>
                </a:ext>
              </a:extLst>
            </p:cNvPr>
            <p:cNvSpPr/>
            <p:nvPr/>
          </p:nvSpPr>
          <p:spPr>
            <a:xfrm>
              <a:off x="650612" y="3816231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8" name="Freeform 159">
              <a:extLst>
                <a:ext uri="{FF2B5EF4-FFF2-40B4-BE49-F238E27FC236}">
                  <a16:creationId xmlns:a16="http://schemas.microsoft.com/office/drawing/2014/main" id="{1E4EC9FC-F3D2-B22C-2AE7-16E766552155}"/>
                </a:ext>
              </a:extLst>
            </p:cNvPr>
            <p:cNvSpPr/>
            <p:nvPr/>
          </p:nvSpPr>
          <p:spPr>
            <a:xfrm>
              <a:off x="650612" y="3912339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9" name="Freeform 164">
              <a:extLst>
                <a:ext uri="{FF2B5EF4-FFF2-40B4-BE49-F238E27FC236}">
                  <a16:creationId xmlns:a16="http://schemas.microsoft.com/office/drawing/2014/main" id="{A6B72AFE-A7DB-62E2-8653-5DDAF633C18B}"/>
                </a:ext>
              </a:extLst>
            </p:cNvPr>
            <p:cNvSpPr/>
            <p:nvPr/>
          </p:nvSpPr>
          <p:spPr>
            <a:xfrm>
              <a:off x="650612" y="4104421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0" name="Freeform 167">
              <a:extLst>
                <a:ext uri="{FF2B5EF4-FFF2-40B4-BE49-F238E27FC236}">
                  <a16:creationId xmlns:a16="http://schemas.microsoft.com/office/drawing/2014/main" id="{F06C8296-ADA8-8544-EE18-E79DF332537D}"/>
                </a:ext>
              </a:extLst>
            </p:cNvPr>
            <p:cNvSpPr/>
            <p:nvPr/>
          </p:nvSpPr>
          <p:spPr>
            <a:xfrm>
              <a:off x="650612" y="4200462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1" name="Freeform 169">
              <a:extLst>
                <a:ext uri="{FF2B5EF4-FFF2-40B4-BE49-F238E27FC236}">
                  <a16:creationId xmlns:a16="http://schemas.microsoft.com/office/drawing/2014/main" id="{B10240C1-346A-452D-705C-6F437A98FB51}"/>
                </a:ext>
              </a:extLst>
            </p:cNvPr>
            <p:cNvSpPr/>
            <p:nvPr/>
          </p:nvSpPr>
          <p:spPr>
            <a:xfrm>
              <a:off x="650612" y="4296504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2" name="Freeform 172">
              <a:extLst>
                <a:ext uri="{FF2B5EF4-FFF2-40B4-BE49-F238E27FC236}">
                  <a16:creationId xmlns:a16="http://schemas.microsoft.com/office/drawing/2014/main" id="{CF7A8F1C-BC16-88C6-AC53-B13D8D570DA4}"/>
                </a:ext>
              </a:extLst>
            </p:cNvPr>
            <p:cNvSpPr/>
            <p:nvPr/>
          </p:nvSpPr>
          <p:spPr>
            <a:xfrm>
              <a:off x="650612" y="4392545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3" name="Freeform 177">
              <a:extLst>
                <a:ext uri="{FF2B5EF4-FFF2-40B4-BE49-F238E27FC236}">
                  <a16:creationId xmlns:a16="http://schemas.microsoft.com/office/drawing/2014/main" id="{A50BE065-772B-2676-4AD1-CF046FFD6AB5}"/>
                </a:ext>
              </a:extLst>
            </p:cNvPr>
            <p:cNvSpPr/>
            <p:nvPr/>
          </p:nvSpPr>
          <p:spPr>
            <a:xfrm>
              <a:off x="650612" y="4584694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4" name="Freeform 180">
              <a:extLst>
                <a:ext uri="{FF2B5EF4-FFF2-40B4-BE49-F238E27FC236}">
                  <a16:creationId xmlns:a16="http://schemas.microsoft.com/office/drawing/2014/main" id="{4F6EAC43-C5DD-AB91-4661-962D9464848D}"/>
                </a:ext>
              </a:extLst>
            </p:cNvPr>
            <p:cNvSpPr/>
            <p:nvPr/>
          </p:nvSpPr>
          <p:spPr>
            <a:xfrm>
              <a:off x="650612" y="4680735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5" name="Freeform 183">
              <a:extLst>
                <a:ext uri="{FF2B5EF4-FFF2-40B4-BE49-F238E27FC236}">
                  <a16:creationId xmlns:a16="http://schemas.microsoft.com/office/drawing/2014/main" id="{4CBB7BBD-5EA3-BD9D-659F-10954F5EB874}"/>
                </a:ext>
              </a:extLst>
            </p:cNvPr>
            <p:cNvSpPr/>
            <p:nvPr/>
          </p:nvSpPr>
          <p:spPr>
            <a:xfrm>
              <a:off x="650612" y="4776777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6" name="Freeform 185">
              <a:extLst>
                <a:ext uri="{FF2B5EF4-FFF2-40B4-BE49-F238E27FC236}">
                  <a16:creationId xmlns:a16="http://schemas.microsoft.com/office/drawing/2014/main" id="{BA845483-1368-AEC4-42E5-D0D825969958}"/>
                </a:ext>
              </a:extLst>
            </p:cNvPr>
            <p:cNvSpPr/>
            <p:nvPr/>
          </p:nvSpPr>
          <p:spPr>
            <a:xfrm>
              <a:off x="650612" y="4872818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7" name="Freeform 191">
              <a:extLst>
                <a:ext uri="{FF2B5EF4-FFF2-40B4-BE49-F238E27FC236}">
                  <a16:creationId xmlns:a16="http://schemas.microsoft.com/office/drawing/2014/main" id="{C69E9515-61B2-956C-1E18-2FFF0ED623C9}"/>
                </a:ext>
              </a:extLst>
            </p:cNvPr>
            <p:cNvSpPr/>
            <p:nvPr/>
          </p:nvSpPr>
          <p:spPr>
            <a:xfrm>
              <a:off x="650612" y="5064967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8" name="Freeform 193">
              <a:extLst>
                <a:ext uri="{FF2B5EF4-FFF2-40B4-BE49-F238E27FC236}">
                  <a16:creationId xmlns:a16="http://schemas.microsoft.com/office/drawing/2014/main" id="{98E60D37-5AB8-ABA9-504F-751053ECDBCA}"/>
                </a:ext>
              </a:extLst>
            </p:cNvPr>
            <p:cNvSpPr/>
            <p:nvPr/>
          </p:nvSpPr>
          <p:spPr>
            <a:xfrm>
              <a:off x="650612" y="5161008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9" name="Freeform 196">
              <a:extLst>
                <a:ext uri="{FF2B5EF4-FFF2-40B4-BE49-F238E27FC236}">
                  <a16:creationId xmlns:a16="http://schemas.microsoft.com/office/drawing/2014/main" id="{06E782C0-5AB4-C391-4547-FC2DE4B818F3}"/>
                </a:ext>
              </a:extLst>
            </p:cNvPr>
            <p:cNvSpPr/>
            <p:nvPr/>
          </p:nvSpPr>
          <p:spPr>
            <a:xfrm>
              <a:off x="650612" y="5257049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0" name="Freeform 199">
              <a:extLst>
                <a:ext uri="{FF2B5EF4-FFF2-40B4-BE49-F238E27FC236}">
                  <a16:creationId xmlns:a16="http://schemas.microsoft.com/office/drawing/2014/main" id="{D0F23F8D-DD8C-2461-4109-7C69B73E99D9}"/>
                </a:ext>
              </a:extLst>
            </p:cNvPr>
            <p:cNvSpPr/>
            <p:nvPr/>
          </p:nvSpPr>
          <p:spPr>
            <a:xfrm>
              <a:off x="650612" y="5353091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1" name="Freeform 204">
              <a:extLst>
                <a:ext uri="{FF2B5EF4-FFF2-40B4-BE49-F238E27FC236}">
                  <a16:creationId xmlns:a16="http://schemas.microsoft.com/office/drawing/2014/main" id="{9643F3D8-57AE-636A-7187-1496278EC69A}"/>
                </a:ext>
              </a:extLst>
            </p:cNvPr>
            <p:cNvSpPr/>
            <p:nvPr/>
          </p:nvSpPr>
          <p:spPr>
            <a:xfrm>
              <a:off x="650612" y="5545240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2" name="Freeform 207">
              <a:extLst>
                <a:ext uri="{FF2B5EF4-FFF2-40B4-BE49-F238E27FC236}">
                  <a16:creationId xmlns:a16="http://schemas.microsoft.com/office/drawing/2014/main" id="{2C45CD4B-18B7-F9E7-0EEF-A36DFC8D1249}"/>
                </a:ext>
              </a:extLst>
            </p:cNvPr>
            <p:cNvSpPr/>
            <p:nvPr/>
          </p:nvSpPr>
          <p:spPr>
            <a:xfrm>
              <a:off x="650612" y="5641281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3" name="Freeform 209">
              <a:extLst>
                <a:ext uri="{FF2B5EF4-FFF2-40B4-BE49-F238E27FC236}">
                  <a16:creationId xmlns:a16="http://schemas.microsoft.com/office/drawing/2014/main" id="{54D93411-0B2F-D2BC-4FD0-F25EECBB0128}"/>
                </a:ext>
              </a:extLst>
            </p:cNvPr>
            <p:cNvSpPr/>
            <p:nvPr/>
          </p:nvSpPr>
          <p:spPr>
            <a:xfrm>
              <a:off x="650612" y="5737322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4" name="Freeform 212">
              <a:extLst>
                <a:ext uri="{FF2B5EF4-FFF2-40B4-BE49-F238E27FC236}">
                  <a16:creationId xmlns:a16="http://schemas.microsoft.com/office/drawing/2014/main" id="{D93D3ED2-85F2-DC5A-432B-BA543EB7A45D}"/>
                </a:ext>
              </a:extLst>
            </p:cNvPr>
            <p:cNvSpPr/>
            <p:nvPr/>
          </p:nvSpPr>
          <p:spPr>
            <a:xfrm>
              <a:off x="650612" y="5833364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5" name="Freeform 218">
              <a:extLst>
                <a:ext uri="{FF2B5EF4-FFF2-40B4-BE49-F238E27FC236}">
                  <a16:creationId xmlns:a16="http://schemas.microsoft.com/office/drawing/2014/main" id="{D42CD432-A0D2-8F03-B00B-B7448B692B60}"/>
                </a:ext>
              </a:extLst>
            </p:cNvPr>
            <p:cNvSpPr/>
            <p:nvPr/>
          </p:nvSpPr>
          <p:spPr>
            <a:xfrm>
              <a:off x="650612" y="6025513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6" name="Freeform 221">
              <a:extLst>
                <a:ext uri="{FF2B5EF4-FFF2-40B4-BE49-F238E27FC236}">
                  <a16:creationId xmlns:a16="http://schemas.microsoft.com/office/drawing/2014/main" id="{B110A078-F960-4D0A-C8CD-FF6945AB677E}"/>
                </a:ext>
              </a:extLst>
            </p:cNvPr>
            <p:cNvSpPr/>
            <p:nvPr/>
          </p:nvSpPr>
          <p:spPr>
            <a:xfrm>
              <a:off x="650612" y="6121554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7" name="Freeform 224">
              <a:extLst>
                <a:ext uri="{FF2B5EF4-FFF2-40B4-BE49-F238E27FC236}">
                  <a16:creationId xmlns:a16="http://schemas.microsoft.com/office/drawing/2014/main" id="{60BE374A-2D58-2661-A6C0-47B722384ED0}"/>
                </a:ext>
              </a:extLst>
            </p:cNvPr>
            <p:cNvSpPr/>
            <p:nvPr/>
          </p:nvSpPr>
          <p:spPr>
            <a:xfrm>
              <a:off x="650612" y="6217595"/>
              <a:ext cx="118181" cy="6697"/>
            </a:xfrm>
            <a:custGeom>
              <a:avLst/>
              <a:gdLst>
                <a:gd name="connsiteX0" fmla="*/ 118181 w 118181"/>
                <a:gd name="connsiteY0" fmla="*/ 0 h 6697"/>
                <a:gd name="connsiteX1" fmla="*/ 0 w 118181"/>
                <a:gd name="connsiteY1" fmla="*/ 0 h 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181" h="6697">
                  <a:moveTo>
                    <a:pt x="118181" y="0"/>
                  </a:moveTo>
                  <a:lnTo>
                    <a:pt x="0" y="0"/>
                  </a:lnTo>
                </a:path>
              </a:pathLst>
            </a:custGeom>
            <a:ln w="3175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+mj-lt"/>
              </a:endParaRPr>
            </a:p>
          </p:txBody>
        </p:sp>
      </p:grpSp>
      <p:sp>
        <p:nvSpPr>
          <p:cNvPr id="78" name="Titel 1">
            <a:extLst>
              <a:ext uri="{FF2B5EF4-FFF2-40B4-BE49-F238E27FC236}">
                <a16:creationId xmlns:a16="http://schemas.microsoft.com/office/drawing/2014/main" id="{CA81F09E-B6A1-8A93-7724-1A295A1E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12" y="169441"/>
            <a:ext cx="10515600" cy="1325563"/>
          </a:xfrm>
        </p:spPr>
        <p:txBody>
          <a:bodyPr/>
          <a:lstStyle/>
          <a:p>
            <a:r>
              <a:rPr lang="nl-NL" dirty="0"/>
              <a:t>Bodemenergie en Geothermie: </a:t>
            </a:r>
            <a:br>
              <a:rPr lang="nl-NL" dirty="0"/>
            </a:br>
            <a:r>
              <a:rPr lang="nl-NL" dirty="0"/>
              <a:t>duurzame warmtebronnen in de ondergrond</a:t>
            </a:r>
          </a:p>
        </p:txBody>
      </p:sp>
      <p:sp>
        <p:nvSpPr>
          <p:cNvPr id="79" name="Tijdelijke aanduiding voor inhoud 2">
            <a:extLst>
              <a:ext uri="{FF2B5EF4-FFF2-40B4-BE49-F238E27FC236}">
                <a16:creationId xmlns:a16="http://schemas.microsoft.com/office/drawing/2014/main" id="{3ACD94D2-4D72-114A-9938-3E7E6BD9E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169" y="1722961"/>
            <a:ext cx="6253497" cy="4351338"/>
          </a:xfrm>
        </p:spPr>
        <p:txBody>
          <a:bodyPr/>
          <a:lstStyle/>
          <a:p>
            <a:r>
              <a:rPr lang="nl-NL" sz="1600" dirty="0"/>
              <a:t>Bodemenergie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Verwarmd door de straling van de zon op de aarde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Gewonnen met een warmtepomp tot 500 m diepte, max. 30 °C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Warmtepomp nodig om verder te verwarmen tot 55 °C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De warmte kan centraal worden opgewaardeerd met een warmtepomp voor gebruik in een warmtenet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De pomp is ook individueel aan te sluiten op een goed geïsoleerd gebouw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nl-NL" sz="1200" dirty="0">
              <a:latin typeface="Rockwell Nova" panose="02060503020205020403" pitchFamily="18" charset="0"/>
            </a:endParaRPr>
          </a:p>
          <a:p>
            <a:r>
              <a:rPr lang="nl-NL" sz="1600" dirty="0"/>
              <a:t>Geothermie (aardwarmte)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Warm water dat door de aarde zelf op temperatuur is gebracht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Te winnen tussen 500 m en 4 km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Hoe dieper, hoe hoger de temperatuur (55 °C tot ca. 90 °C)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Grootschalige bron van duurzame warmte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l-NL" sz="1200" dirty="0">
                <a:latin typeface="Rockwell Nova" panose="02060503020205020403" pitchFamily="18" charset="0"/>
              </a:rPr>
              <a:t>Altijd in combinatie met een warmtenet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nl-NL" sz="1200" dirty="0">
              <a:latin typeface="Rockwell Nova" panose="02060503020205020403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47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ardwarmte">
            <a:extLst>
              <a:ext uri="{FF2B5EF4-FFF2-40B4-BE49-F238E27FC236}">
                <a16:creationId xmlns:a16="http://schemas.microsoft.com/office/drawing/2014/main" id="{71B102CB-A0A2-C9BC-C7B3-122AC2586C4F}"/>
              </a:ext>
            </a:extLst>
          </p:cNvPr>
          <p:cNvSpPr txBox="1"/>
          <p:nvPr/>
        </p:nvSpPr>
        <p:spPr>
          <a:xfrm>
            <a:off x="1198848" y="4111627"/>
            <a:ext cx="56265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Museo Sans"/>
                <a:rtl val="0"/>
              </a:rPr>
              <a:t>aardwarmte</a:t>
            </a:r>
          </a:p>
        </p:txBody>
      </p:sp>
      <p:sp>
        <p:nvSpPr>
          <p:cNvPr id="78" name="Titel 1">
            <a:extLst>
              <a:ext uri="{FF2B5EF4-FFF2-40B4-BE49-F238E27FC236}">
                <a16:creationId xmlns:a16="http://schemas.microsoft.com/office/drawing/2014/main" id="{CA81F09E-B6A1-8A93-7724-1A295A1E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28" y="-9611"/>
            <a:ext cx="10515600" cy="995874"/>
          </a:xfrm>
        </p:spPr>
        <p:txBody>
          <a:bodyPr/>
          <a:lstStyle/>
          <a:p>
            <a:r>
              <a:rPr lang="nl-NL" dirty="0"/>
              <a:t>Pluspunten van geothermie</a:t>
            </a:r>
          </a:p>
        </p:txBody>
      </p:sp>
      <p:sp>
        <p:nvSpPr>
          <p:cNvPr id="84" name="Tijdelijke aanduiding voor dianummer 5">
            <a:extLst>
              <a:ext uri="{FF2B5EF4-FFF2-40B4-BE49-F238E27FC236}">
                <a16:creationId xmlns:a16="http://schemas.microsoft.com/office/drawing/2014/main" id="{07C1D6D1-FED1-A9F1-FCC1-0E5D37021C09}"/>
              </a:ext>
            </a:extLst>
          </p:cNvPr>
          <p:cNvSpPr txBox="1">
            <a:spLocks/>
          </p:cNvSpPr>
          <p:nvPr/>
        </p:nvSpPr>
        <p:spPr>
          <a:xfrm>
            <a:off x="11496000" y="6314400"/>
            <a:ext cx="360000" cy="5616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14">
            <a:extLst>
              <a:ext uri="{FF2B5EF4-FFF2-40B4-BE49-F238E27FC236}">
                <a16:creationId xmlns:a16="http://schemas.microsoft.com/office/drawing/2014/main" id="{329269C9-E646-E33E-A99F-D9E6996C2E30}"/>
              </a:ext>
            </a:extLst>
          </p:cNvPr>
          <p:cNvSpPr txBox="1"/>
          <p:nvPr/>
        </p:nvSpPr>
        <p:spPr>
          <a:xfrm>
            <a:off x="1011203" y="2666427"/>
            <a:ext cx="7149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Lokaal</a:t>
            </a:r>
          </a:p>
        </p:txBody>
      </p:sp>
      <p:sp>
        <p:nvSpPr>
          <p:cNvPr id="92" name="TextBox 15">
            <a:extLst>
              <a:ext uri="{FF2B5EF4-FFF2-40B4-BE49-F238E27FC236}">
                <a16:creationId xmlns:a16="http://schemas.microsoft.com/office/drawing/2014/main" id="{1A17038C-35A1-E80B-2193-D9107DBB9F81}"/>
              </a:ext>
            </a:extLst>
          </p:cNvPr>
          <p:cNvSpPr txBox="1"/>
          <p:nvPr/>
        </p:nvSpPr>
        <p:spPr>
          <a:xfrm>
            <a:off x="984708" y="3127582"/>
            <a:ext cx="1064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Duurzaam</a:t>
            </a:r>
          </a:p>
        </p:txBody>
      </p:sp>
      <p:sp>
        <p:nvSpPr>
          <p:cNvPr id="93" name="TextBox 16">
            <a:extLst>
              <a:ext uri="{FF2B5EF4-FFF2-40B4-BE49-F238E27FC236}">
                <a16:creationId xmlns:a16="http://schemas.microsoft.com/office/drawing/2014/main" id="{61A90445-12A0-6B6A-B4E9-E55F88BA4AE1}"/>
              </a:ext>
            </a:extLst>
          </p:cNvPr>
          <p:cNvSpPr txBox="1"/>
          <p:nvPr/>
        </p:nvSpPr>
        <p:spPr>
          <a:xfrm>
            <a:off x="971682" y="3590530"/>
            <a:ext cx="134652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Betrouwbaar</a:t>
            </a:r>
          </a:p>
        </p:txBody>
      </p:sp>
      <p:sp>
        <p:nvSpPr>
          <p:cNvPr id="94" name="TextBox 17">
            <a:extLst>
              <a:ext uri="{FF2B5EF4-FFF2-40B4-BE49-F238E27FC236}">
                <a16:creationId xmlns:a16="http://schemas.microsoft.com/office/drawing/2014/main" id="{328D3C00-F3F1-CB66-D975-60EB6F345028}"/>
              </a:ext>
            </a:extLst>
          </p:cNvPr>
          <p:cNvSpPr txBox="1"/>
          <p:nvPr/>
        </p:nvSpPr>
        <p:spPr>
          <a:xfrm>
            <a:off x="1011203" y="4153945"/>
            <a:ext cx="11669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Betaalbaar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5D89E5-2B1B-D180-051B-DE0BF5E6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49" y="805893"/>
            <a:ext cx="8427984" cy="60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9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ardwarmte">
            <a:extLst>
              <a:ext uri="{FF2B5EF4-FFF2-40B4-BE49-F238E27FC236}">
                <a16:creationId xmlns:a16="http://schemas.microsoft.com/office/drawing/2014/main" id="{71B102CB-A0A2-C9BC-C7B3-122AC2586C4F}"/>
              </a:ext>
            </a:extLst>
          </p:cNvPr>
          <p:cNvSpPr txBox="1"/>
          <p:nvPr/>
        </p:nvSpPr>
        <p:spPr>
          <a:xfrm>
            <a:off x="1198848" y="4111627"/>
            <a:ext cx="56265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/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Museo Sans"/>
                <a:rtl val="0"/>
              </a:rPr>
              <a:t>aardwarmte</a:t>
            </a:r>
          </a:p>
        </p:txBody>
      </p:sp>
      <p:sp>
        <p:nvSpPr>
          <p:cNvPr id="78" name="Titel 1">
            <a:extLst>
              <a:ext uri="{FF2B5EF4-FFF2-40B4-BE49-F238E27FC236}">
                <a16:creationId xmlns:a16="http://schemas.microsoft.com/office/drawing/2014/main" id="{CA81F09E-B6A1-8A93-7724-1A295A1E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29" y="325790"/>
            <a:ext cx="11541388" cy="1325563"/>
          </a:xfrm>
        </p:spPr>
        <p:txBody>
          <a:bodyPr/>
          <a:lstStyle/>
          <a:p>
            <a:r>
              <a:rPr lang="nl-NL" dirty="0"/>
              <a:t>Waar is aardwarmte mogelijk?</a:t>
            </a:r>
          </a:p>
        </p:txBody>
      </p:sp>
      <p:pic>
        <p:nvPicPr>
          <p:cNvPr id="7" name="Tijdelijke aanduiding voor afbeelding 9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D4DBE4BF-BAB5-4C7E-5C99-68FC34F50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2600"/>
            <a:ext cx="12192000" cy="50454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8DB1EF0-0563-7683-17C7-EC8B645A1BF9}"/>
              </a:ext>
            </a:extLst>
          </p:cNvPr>
          <p:cNvSpPr txBox="1">
            <a:spLocks/>
          </p:cNvSpPr>
          <p:nvPr/>
        </p:nvSpPr>
        <p:spPr>
          <a:xfrm>
            <a:off x="7511752" y="1766401"/>
            <a:ext cx="4680247" cy="4313770"/>
          </a:xfrm>
          <a:prstGeom prst="rect">
            <a:avLst/>
          </a:prstGeom>
          <a:gradFill>
            <a:gsLst>
              <a:gs pos="0">
                <a:schemeClr val="accent3">
                  <a:alpha val="90000"/>
                </a:schemeClr>
              </a:gs>
              <a:gs pos="65000">
                <a:schemeClr val="accent2">
                  <a:alpha val="90000"/>
                </a:schemeClr>
              </a:gs>
            </a:gsLst>
            <a:lin ang="1800000" scaled="0"/>
          </a:gradFill>
        </p:spPr>
        <p:txBody>
          <a:bodyPr vert="horz" lIns="360000" tIns="0" rIns="360000" bIns="180000" rtlCol="0" anchor="b" anchorCtr="0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Aardwarmte is </a:t>
            </a:r>
            <a:b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</a:b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in veel regio’s beschikbaar. </a:t>
            </a:r>
            <a:b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</a:b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Vooral in dichtbevolkte gebieden </a:t>
            </a:r>
            <a:b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</a:b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is aardwarmte een geschikt </a:t>
            </a:r>
            <a:b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</a:b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en duurzaam alternatief voor aardgas.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Nederland is in kaart </a:t>
            </a:r>
            <a:b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</a:b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gebracht door landelijk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seismisch onderzoek.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Het uitvoeren van onderzoeks-boringen zal meer informatie geven over de temperatuur en doorlaatbaarheid van de aardlagen </a:t>
            </a:r>
            <a:b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</a:b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j-ea"/>
                <a:cs typeface="+mj-cs"/>
              </a:rPr>
              <a:t>en daarmee over de hoeveelheid warmte die de ondergrond kan leveren.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3E6971-40B4-6D07-7775-64EA16356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2057" y="3763800"/>
            <a:ext cx="11715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6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73E06-7251-6C3B-BD5B-6A583AB56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25" y="136525"/>
            <a:ext cx="10515600" cy="1325563"/>
          </a:xfrm>
        </p:spPr>
        <p:txBody>
          <a:bodyPr/>
          <a:lstStyle/>
          <a:p>
            <a:r>
              <a:rPr lang="nl-NL" dirty="0"/>
              <a:t>Stappenplan aardwarmteproject</a:t>
            </a:r>
          </a:p>
        </p:txBody>
      </p:sp>
      <p:sp>
        <p:nvSpPr>
          <p:cNvPr id="7" name="Vrije vorm 21">
            <a:extLst>
              <a:ext uri="{FF2B5EF4-FFF2-40B4-BE49-F238E27FC236}">
                <a16:creationId xmlns:a16="http://schemas.microsoft.com/office/drawing/2014/main" id="{07C3099A-A528-059A-7999-B7F02902B363}"/>
              </a:ext>
            </a:extLst>
          </p:cNvPr>
          <p:cNvSpPr/>
          <p:nvPr/>
        </p:nvSpPr>
        <p:spPr>
          <a:xfrm>
            <a:off x="9572042" y="1446900"/>
            <a:ext cx="2315158" cy="1258200"/>
          </a:xfrm>
          <a:custGeom>
            <a:avLst/>
            <a:gdLst>
              <a:gd name="connsiteX0" fmla="*/ 0 w 1987425"/>
              <a:gd name="connsiteY0" fmla="*/ 0 h 1650124"/>
              <a:gd name="connsiteX1" fmla="*/ 1797269 w 1987425"/>
              <a:gd name="connsiteY1" fmla="*/ 0 h 1650124"/>
              <a:gd name="connsiteX2" fmla="*/ 1797269 w 1987425"/>
              <a:gd name="connsiteY2" fmla="*/ 632767 h 1650124"/>
              <a:gd name="connsiteX3" fmla="*/ 1987425 w 1987425"/>
              <a:gd name="connsiteY3" fmla="*/ 822923 h 1650124"/>
              <a:gd name="connsiteX4" fmla="*/ 1797269 w 1987425"/>
              <a:gd name="connsiteY4" fmla="*/ 1013079 h 1650124"/>
              <a:gd name="connsiteX5" fmla="*/ 1797269 w 1987425"/>
              <a:gd name="connsiteY5" fmla="*/ 1650124 h 1650124"/>
              <a:gd name="connsiteX6" fmla="*/ 0 w 1987425"/>
              <a:gd name="connsiteY6" fmla="*/ 1650124 h 1650124"/>
              <a:gd name="connsiteX0" fmla="*/ 0 w 1797269"/>
              <a:gd name="connsiteY0" fmla="*/ 0 h 1650124"/>
              <a:gd name="connsiteX1" fmla="*/ 1797269 w 1797269"/>
              <a:gd name="connsiteY1" fmla="*/ 0 h 1650124"/>
              <a:gd name="connsiteX2" fmla="*/ 1797269 w 1797269"/>
              <a:gd name="connsiteY2" fmla="*/ 632767 h 1650124"/>
              <a:gd name="connsiteX3" fmla="*/ 1797269 w 1797269"/>
              <a:gd name="connsiteY3" fmla="*/ 1013079 h 1650124"/>
              <a:gd name="connsiteX4" fmla="*/ 1797269 w 1797269"/>
              <a:gd name="connsiteY4" fmla="*/ 1650124 h 1650124"/>
              <a:gd name="connsiteX5" fmla="*/ 0 w 1797269"/>
              <a:gd name="connsiteY5" fmla="*/ 1650124 h 1650124"/>
              <a:gd name="connsiteX6" fmla="*/ 0 w 1797269"/>
              <a:gd name="connsiteY6" fmla="*/ 0 h 1650124"/>
              <a:gd name="connsiteX0" fmla="*/ 0 w 1797269"/>
              <a:gd name="connsiteY0" fmla="*/ 0 h 1650124"/>
              <a:gd name="connsiteX1" fmla="*/ 1797269 w 1797269"/>
              <a:gd name="connsiteY1" fmla="*/ 0 h 1650124"/>
              <a:gd name="connsiteX2" fmla="*/ 1797269 w 1797269"/>
              <a:gd name="connsiteY2" fmla="*/ 1013079 h 1650124"/>
              <a:gd name="connsiteX3" fmla="*/ 1797269 w 1797269"/>
              <a:gd name="connsiteY3" fmla="*/ 1650124 h 1650124"/>
              <a:gd name="connsiteX4" fmla="*/ 0 w 1797269"/>
              <a:gd name="connsiteY4" fmla="*/ 1650124 h 1650124"/>
              <a:gd name="connsiteX5" fmla="*/ 0 w 1797269"/>
              <a:gd name="connsiteY5" fmla="*/ 0 h 1650124"/>
              <a:gd name="connsiteX0" fmla="*/ 0 w 1797269"/>
              <a:gd name="connsiteY0" fmla="*/ 0 h 1650124"/>
              <a:gd name="connsiteX1" fmla="*/ 1797269 w 1797269"/>
              <a:gd name="connsiteY1" fmla="*/ 0 h 1650124"/>
              <a:gd name="connsiteX2" fmla="*/ 1797269 w 1797269"/>
              <a:gd name="connsiteY2" fmla="*/ 1650124 h 1650124"/>
              <a:gd name="connsiteX3" fmla="*/ 0 w 1797269"/>
              <a:gd name="connsiteY3" fmla="*/ 1650124 h 1650124"/>
              <a:gd name="connsiteX4" fmla="*/ 0 w 1797269"/>
              <a:gd name="connsiteY4" fmla="*/ 0 h 165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269" h="1650124">
                <a:moveTo>
                  <a:pt x="0" y="0"/>
                </a:moveTo>
                <a:lnTo>
                  <a:pt x="1797269" y="0"/>
                </a:lnTo>
                <a:lnTo>
                  <a:pt x="1797269" y="1650124"/>
                </a:lnTo>
                <a:lnTo>
                  <a:pt x="0" y="1650124"/>
                </a:lnTo>
                <a:lnTo>
                  <a:pt x="0" y="0"/>
                </a:lnTo>
                <a:close/>
              </a:path>
            </a:pathLst>
          </a:custGeom>
          <a:solidFill>
            <a:srgbClr val="E74333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72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EINDE</a:t>
            </a:r>
          </a:p>
        </p:txBody>
      </p:sp>
      <p:sp>
        <p:nvSpPr>
          <p:cNvPr id="8" name="Vrije vorm 20">
            <a:extLst>
              <a:ext uri="{FF2B5EF4-FFF2-40B4-BE49-F238E27FC236}">
                <a16:creationId xmlns:a16="http://schemas.microsoft.com/office/drawing/2014/main" id="{985B24D2-CDE3-8ACB-2A6D-B72B6AFF70F3}"/>
              </a:ext>
            </a:extLst>
          </p:cNvPr>
          <p:cNvSpPr/>
          <p:nvPr/>
        </p:nvSpPr>
        <p:spPr>
          <a:xfrm>
            <a:off x="7272094" y="1439468"/>
            <a:ext cx="2560109" cy="1258200"/>
          </a:xfrm>
          <a:custGeom>
            <a:avLst/>
            <a:gdLst>
              <a:gd name="connsiteX0" fmla="*/ 0 w 1987425"/>
              <a:gd name="connsiteY0" fmla="*/ 0 h 1650124"/>
              <a:gd name="connsiteX1" fmla="*/ 1797269 w 1987425"/>
              <a:gd name="connsiteY1" fmla="*/ 0 h 1650124"/>
              <a:gd name="connsiteX2" fmla="*/ 1797269 w 1987425"/>
              <a:gd name="connsiteY2" fmla="*/ 632767 h 1650124"/>
              <a:gd name="connsiteX3" fmla="*/ 1987425 w 1987425"/>
              <a:gd name="connsiteY3" fmla="*/ 822923 h 1650124"/>
              <a:gd name="connsiteX4" fmla="*/ 1797269 w 1987425"/>
              <a:gd name="connsiteY4" fmla="*/ 1013079 h 1650124"/>
              <a:gd name="connsiteX5" fmla="*/ 1797269 w 1987425"/>
              <a:gd name="connsiteY5" fmla="*/ 1650124 h 1650124"/>
              <a:gd name="connsiteX6" fmla="*/ 0 w 1987425"/>
              <a:gd name="connsiteY6" fmla="*/ 1650124 h 165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425" h="1650124">
                <a:moveTo>
                  <a:pt x="0" y="0"/>
                </a:moveTo>
                <a:lnTo>
                  <a:pt x="1797269" y="0"/>
                </a:lnTo>
                <a:lnTo>
                  <a:pt x="1797269" y="632767"/>
                </a:lnTo>
                <a:lnTo>
                  <a:pt x="1987425" y="822923"/>
                </a:lnTo>
                <a:lnTo>
                  <a:pt x="1797269" y="1013079"/>
                </a:lnTo>
                <a:lnTo>
                  <a:pt x="1797269" y="1650124"/>
                </a:lnTo>
                <a:lnTo>
                  <a:pt x="0" y="1650124"/>
                </a:lnTo>
                <a:close/>
              </a:path>
            </a:pathLst>
          </a:custGeom>
          <a:solidFill>
            <a:srgbClr val="F9B63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72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WINNEN</a:t>
            </a:r>
          </a:p>
        </p:txBody>
      </p:sp>
      <p:sp>
        <p:nvSpPr>
          <p:cNvPr id="9" name="Vrije vorm 19">
            <a:extLst>
              <a:ext uri="{FF2B5EF4-FFF2-40B4-BE49-F238E27FC236}">
                <a16:creationId xmlns:a16="http://schemas.microsoft.com/office/drawing/2014/main" id="{3ABBF1BF-347E-CCF7-34A1-C630A1B50CCA}"/>
              </a:ext>
            </a:extLst>
          </p:cNvPr>
          <p:cNvSpPr/>
          <p:nvPr/>
        </p:nvSpPr>
        <p:spPr>
          <a:xfrm>
            <a:off x="4942592" y="1446900"/>
            <a:ext cx="2560109" cy="1258200"/>
          </a:xfrm>
          <a:custGeom>
            <a:avLst/>
            <a:gdLst>
              <a:gd name="connsiteX0" fmla="*/ 0 w 1987425"/>
              <a:gd name="connsiteY0" fmla="*/ 0 h 1650124"/>
              <a:gd name="connsiteX1" fmla="*/ 1797269 w 1987425"/>
              <a:gd name="connsiteY1" fmla="*/ 0 h 1650124"/>
              <a:gd name="connsiteX2" fmla="*/ 1797269 w 1987425"/>
              <a:gd name="connsiteY2" fmla="*/ 632767 h 1650124"/>
              <a:gd name="connsiteX3" fmla="*/ 1987425 w 1987425"/>
              <a:gd name="connsiteY3" fmla="*/ 822923 h 1650124"/>
              <a:gd name="connsiteX4" fmla="*/ 1797269 w 1987425"/>
              <a:gd name="connsiteY4" fmla="*/ 1013079 h 1650124"/>
              <a:gd name="connsiteX5" fmla="*/ 1797269 w 1987425"/>
              <a:gd name="connsiteY5" fmla="*/ 1650124 h 1650124"/>
              <a:gd name="connsiteX6" fmla="*/ 0 w 1987425"/>
              <a:gd name="connsiteY6" fmla="*/ 1650124 h 165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425" h="1650124">
                <a:moveTo>
                  <a:pt x="0" y="0"/>
                </a:moveTo>
                <a:lnTo>
                  <a:pt x="1797269" y="0"/>
                </a:lnTo>
                <a:lnTo>
                  <a:pt x="1797269" y="632767"/>
                </a:lnTo>
                <a:lnTo>
                  <a:pt x="1987425" y="822923"/>
                </a:lnTo>
                <a:lnTo>
                  <a:pt x="1797269" y="1013079"/>
                </a:lnTo>
                <a:lnTo>
                  <a:pt x="1797269" y="1650124"/>
                </a:lnTo>
                <a:lnTo>
                  <a:pt x="0" y="1650124"/>
                </a:lnTo>
                <a:close/>
              </a:path>
            </a:pathLst>
          </a:custGeom>
          <a:solidFill>
            <a:schemeClr val="accent5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72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AANLEGGEN</a:t>
            </a:r>
          </a:p>
        </p:txBody>
      </p:sp>
      <p:sp>
        <p:nvSpPr>
          <p:cNvPr id="10" name="Vrije vorm 18">
            <a:extLst>
              <a:ext uri="{FF2B5EF4-FFF2-40B4-BE49-F238E27FC236}">
                <a16:creationId xmlns:a16="http://schemas.microsoft.com/office/drawing/2014/main" id="{4E5BD2F9-7591-820A-487B-8BC2506BC2A2}"/>
              </a:ext>
            </a:extLst>
          </p:cNvPr>
          <p:cNvSpPr/>
          <p:nvPr/>
        </p:nvSpPr>
        <p:spPr>
          <a:xfrm>
            <a:off x="2648438" y="1439468"/>
            <a:ext cx="2560109" cy="1258200"/>
          </a:xfrm>
          <a:custGeom>
            <a:avLst/>
            <a:gdLst>
              <a:gd name="connsiteX0" fmla="*/ 0 w 1987425"/>
              <a:gd name="connsiteY0" fmla="*/ 0 h 1650124"/>
              <a:gd name="connsiteX1" fmla="*/ 1797269 w 1987425"/>
              <a:gd name="connsiteY1" fmla="*/ 0 h 1650124"/>
              <a:gd name="connsiteX2" fmla="*/ 1797269 w 1987425"/>
              <a:gd name="connsiteY2" fmla="*/ 632767 h 1650124"/>
              <a:gd name="connsiteX3" fmla="*/ 1987425 w 1987425"/>
              <a:gd name="connsiteY3" fmla="*/ 822923 h 1650124"/>
              <a:gd name="connsiteX4" fmla="*/ 1797269 w 1987425"/>
              <a:gd name="connsiteY4" fmla="*/ 1013079 h 1650124"/>
              <a:gd name="connsiteX5" fmla="*/ 1797269 w 1987425"/>
              <a:gd name="connsiteY5" fmla="*/ 1650124 h 1650124"/>
              <a:gd name="connsiteX6" fmla="*/ 0 w 1987425"/>
              <a:gd name="connsiteY6" fmla="*/ 1650124 h 165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425" h="1650124">
                <a:moveTo>
                  <a:pt x="0" y="0"/>
                </a:moveTo>
                <a:lnTo>
                  <a:pt x="1797269" y="0"/>
                </a:lnTo>
                <a:lnTo>
                  <a:pt x="1797269" y="632767"/>
                </a:lnTo>
                <a:lnTo>
                  <a:pt x="1987425" y="822923"/>
                </a:lnTo>
                <a:lnTo>
                  <a:pt x="1797269" y="1013079"/>
                </a:lnTo>
                <a:lnTo>
                  <a:pt x="1797269" y="1650124"/>
                </a:lnTo>
                <a:lnTo>
                  <a:pt x="0" y="1650124"/>
                </a:lnTo>
                <a:close/>
              </a:path>
            </a:pathLst>
          </a:custGeom>
          <a:solidFill>
            <a:srgbClr val="4D74A8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72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VERKENNEN</a:t>
            </a:r>
          </a:p>
        </p:txBody>
      </p:sp>
      <p:sp>
        <p:nvSpPr>
          <p:cNvPr id="11" name="Vrije vorm 17">
            <a:extLst>
              <a:ext uri="{FF2B5EF4-FFF2-40B4-BE49-F238E27FC236}">
                <a16:creationId xmlns:a16="http://schemas.microsoft.com/office/drawing/2014/main" id="{B90C1E06-A670-1244-B6E8-7E3B3A2EDF44}"/>
              </a:ext>
            </a:extLst>
          </p:cNvPr>
          <p:cNvSpPr/>
          <p:nvPr/>
        </p:nvSpPr>
        <p:spPr>
          <a:xfrm>
            <a:off x="313140" y="1446900"/>
            <a:ext cx="2560109" cy="1258200"/>
          </a:xfrm>
          <a:custGeom>
            <a:avLst/>
            <a:gdLst>
              <a:gd name="connsiteX0" fmla="*/ 0 w 1987425"/>
              <a:gd name="connsiteY0" fmla="*/ 0 h 1650124"/>
              <a:gd name="connsiteX1" fmla="*/ 1797269 w 1987425"/>
              <a:gd name="connsiteY1" fmla="*/ 0 h 1650124"/>
              <a:gd name="connsiteX2" fmla="*/ 1797269 w 1987425"/>
              <a:gd name="connsiteY2" fmla="*/ 632767 h 1650124"/>
              <a:gd name="connsiteX3" fmla="*/ 1987425 w 1987425"/>
              <a:gd name="connsiteY3" fmla="*/ 822923 h 1650124"/>
              <a:gd name="connsiteX4" fmla="*/ 1797269 w 1987425"/>
              <a:gd name="connsiteY4" fmla="*/ 1013079 h 1650124"/>
              <a:gd name="connsiteX5" fmla="*/ 1797269 w 1987425"/>
              <a:gd name="connsiteY5" fmla="*/ 1650124 h 1650124"/>
              <a:gd name="connsiteX6" fmla="*/ 0 w 1987425"/>
              <a:gd name="connsiteY6" fmla="*/ 1650124 h 165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425" h="1650124">
                <a:moveTo>
                  <a:pt x="0" y="0"/>
                </a:moveTo>
                <a:lnTo>
                  <a:pt x="1797269" y="0"/>
                </a:lnTo>
                <a:lnTo>
                  <a:pt x="1797269" y="632767"/>
                </a:lnTo>
                <a:lnTo>
                  <a:pt x="1987425" y="822923"/>
                </a:lnTo>
                <a:lnTo>
                  <a:pt x="1797269" y="1013079"/>
                </a:lnTo>
                <a:lnTo>
                  <a:pt x="1797269" y="1650124"/>
                </a:lnTo>
                <a:lnTo>
                  <a:pt x="0" y="1650124"/>
                </a:lnTo>
                <a:close/>
              </a:path>
            </a:pathLst>
          </a:custGeom>
          <a:solidFill>
            <a:srgbClr val="375C78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72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INITIATIEF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NEMEN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6393721-0013-B297-66BC-41D9B80742B8}"/>
              </a:ext>
            </a:extLst>
          </p:cNvPr>
          <p:cNvSpPr txBox="1"/>
          <p:nvPr/>
        </p:nvSpPr>
        <p:spPr>
          <a:xfrm>
            <a:off x="336000" y="4951740"/>
            <a:ext cx="2271469" cy="1754326"/>
          </a:xfrm>
          <a:prstGeom prst="rect">
            <a:avLst/>
          </a:prstGeom>
          <a:solidFill>
            <a:srgbClr val="375C78">
              <a:alpha val="50159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375C78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Aardwarmte komt als optie in beeld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375C78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375C78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“Is aardwarmte iets voor ons?”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75C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375C7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C988549-B384-851A-C232-58D416DA5275}"/>
              </a:ext>
            </a:extLst>
          </p:cNvPr>
          <p:cNvSpPr txBox="1"/>
          <p:nvPr/>
        </p:nvSpPr>
        <p:spPr>
          <a:xfrm>
            <a:off x="9593728" y="4951740"/>
            <a:ext cx="2262272" cy="1754326"/>
          </a:xfrm>
          <a:prstGeom prst="rect">
            <a:avLst/>
          </a:prstGeom>
          <a:solidFill>
            <a:srgbClr val="E74333">
              <a:alpha val="50159"/>
            </a:srgbClr>
          </a:solidFill>
        </p:spPr>
        <p:txBody>
          <a:bodyPr wrap="square">
            <a:spAutoFit/>
          </a:bodyPr>
          <a:lstStyle>
            <a:defPPr>
              <a:defRPr lang="nl-NL"/>
            </a:defPPr>
            <a:lvl1pPr>
              <a:defRPr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74333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Het ontmantelen van de installatie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E74333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C5FE58B-FCE4-39CF-2F27-B672F2676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3" t="17280" r="13698" b="12925"/>
          <a:stretch/>
        </p:blipFill>
        <p:spPr bwMode="auto">
          <a:xfrm>
            <a:off x="7272094" y="2716088"/>
            <a:ext cx="2271469" cy="21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25">
            <a:extLst>
              <a:ext uri="{FF2B5EF4-FFF2-40B4-BE49-F238E27FC236}">
                <a16:creationId xmlns:a16="http://schemas.microsoft.com/office/drawing/2014/main" id="{A2411EAD-09A4-0927-9708-CFCEC16061BC}"/>
              </a:ext>
            </a:extLst>
          </p:cNvPr>
          <p:cNvSpPr txBox="1"/>
          <p:nvPr/>
        </p:nvSpPr>
        <p:spPr>
          <a:xfrm>
            <a:off x="2648438" y="4951740"/>
            <a:ext cx="2271469" cy="1754326"/>
          </a:xfrm>
          <a:prstGeom prst="rect">
            <a:avLst/>
          </a:prstGeom>
          <a:solidFill>
            <a:srgbClr val="4D74A8">
              <a:alpha val="50159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74A8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Op zoek naar aardwarmte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74A8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74A8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in de ondergrond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D74A8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D74A8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D74A8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7" name="Tekstvak 25">
            <a:extLst>
              <a:ext uri="{FF2B5EF4-FFF2-40B4-BE49-F238E27FC236}">
                <a16:creationId xmlns:a16="http://schemas.microsoft.com/office/drawing/2014/main" id="{1F5706D7-D69B-63AB-4D64-596E3231D0B9}"/>
              </a:ext>
            </a:extLst>
          </p:cNvPr>
          <p:cNvSpPr txBox="1"/>
          <p:nvPr/>
        </p:nvSpPr>
        <p:spPr>
          <a:xfrm>
            <a:off x="4960876" y="4951740"/>
            <a:ext cx="2271469" cy="1754326"/>
          </a:xfrm>
          <a:prstGeom prst="rect">
            <a:avLst/>
          </a:prstGeom>
          <a:solidFill>
            <a:schemeClr val="accent5">
              <a:alpha val="50159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De aanleg van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een aardwarmte-installatie en warmtenet*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(*indien nog niet aanwezig)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b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8" name="Tekstvak 25">
            <a:extLst>
              <a:ext uri="{FF2B5EF4-FFF2-40B4-BE49-F238E27FC236}">
                <a16:creationId xmlns:a16="http://schemas.microsoft.com/office/drawing/2014/main" id="{DE08E5DC-FFB8-4284-D6D8-0651E53C993A}"/>
              </a:ext>
            </a:extLst>
          </p:cNvPr>
          <p:cNvSpPr txBox="1"/>
          <p:nvPr/>
        </p:nvSpPr>
        <p:spPr>
          <a:xfrm>
            <a:off x="7277302" y="4951740"/>
            <a:ext cx="2271469" cy="1754326"/>
          </a:xfrm>
          <a:prstGeom prst="rect">
            <a:avLst/>
          </a:prstGeom>
          <a:solidFill>
            <a:srgbClr val="F9B631">
              <a:alpha val="50159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D9930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Het winnen en distribueren van aardwarmte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19" name="Tekstvak 29">
            <a:extLst>
              <a:ext uri="{FF2B5EF4-FFF2-40B4-BE49-F238E27FC236}">
                <a16:creationId xmlns:a16="http://schemas.microsoft.com/office/drawing/2014/main" id="{B74B5E8A-6E4F-9862-F798-74C58A10739B}"/>
              </a:ext>
            </a:extLst>
          </p:cNvPr>
          <p:cNvSpPr txBox="1"/>
          <p:nvPr/>
        </p:nvSpPr>
        <p:spPr>
          <a:xfrm>
            <a:off x="9593728" y="2716088"/>
            <a:ext cx="2262272" cy="2198812"/>
          </a:xfrm>
          <a:prstGeom prst="rect">
            <a:avLst/>
          </a:prstGeom>
          <a:solidFill>
            <a:schemeClr val="bg2">
              <a:lumMod val="90000"/>
              <a:alpha val="50159"/>
            </a:schemeClr>
          </a:solidFill>
        </p:spPr>
        <p:txBody>
          <a:bodyPr wrap="square" tIns="108000">
            <a:noAutofit/>
          </a:bodyPr>
          <a:lstStyle>
            <a:defPPr>
              <a:defRPr lang="nl-NL"/>
            </a:defPPr>
            <a:lvl1pPr>
              <a:defRPr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30 tot 40 jaar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Oorspronkelijke staat bovengronds terrein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Temperatuur herstelt zich 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Mogelijkheid om </a:t>
            </a:r>
            <a:b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nieuwe productieput </a:t>
            </a:r>
            <a:b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 slaan</a:t>
            </a:r>
          </a:p>
        </p:txBody>
      </p:sp>
      <p:sp>
        <p:nvSpPr>
          <p:cNvPr id="3" name="Tekstvak 29">
            <a:extLst>
              <a:ext uri="{FF2B5EF4-FFF2-40B4-BE49-F238E27FC236}">
                <a16:creationId xmlns:a16="http://schemas.microsoft.com/office/drawing/2014/main" id="{7B0DCB89-725B-9191-BF4D-E4A6305DCB81}"/>
              </a:ext>
            </a:extLst>
          </p:cNvPr>
          <p:cNvSpPr txBox="1"/>
          <p:nvPr/>
        </p:nvSpPr>
        <p:spPr>
          <a:xfrm>
            <a:off x="336000" y="2716088"/>
            <a:ext cx="2262272" cy="2198812"/>
          </a:xfrm>
          <a:prstGeom prst="rect">
            <a:avLst/>
          </a:prstGeom>
          <a:solidFill>
            <a:schemeClr val="bg2">
              <a:lumMod val="90000"/>
              <a:alpha val="50159"/>
            </a:schemeClr>
          </a:solidFill>
        </p:spPr>
        <p:txBody>
          <a:bodyPr wrap="square" tIns="108000">
            <a:noAutofit/>
          </a:bodyPr>
          <a:lstStyle>
            <a:defPPr>
              <a:defRPr lang="nl-NL"/>
            </a:defPPr>
            <a:lvl1pPr>
              <a:defRPr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5C7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Warmtetransitievisie: warmtevraag en afname organiseren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5C7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gebouwen in kaart hebben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5C7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 ondersteuning van deskundigen</a:t>
            </a:r>
          </a:p>
        </p:txBody>
      </p:sp>
      <p:sp>
        <p:nvSpPr>
          <p:cNvPr id="5" name="Tekstvak 29">
            <a:extLst>
              <a:ext uri="{FF2B5EF4-FFF2-40B4-BE49-F238E27FC236}">
                <a16:creationId xmlns:a16="http://schemas.microsoft.com/office/drawing/2014/main" id="{DAB36F47-B478-53AB-F34C-11FCAD652940}"/>
              </a:ext>
            </a:extLst>
          </p:cNvPr>
          <p:cNvSpPr txBox="1"/>
          <p:nvPr/>
        </p:nvSpPr>
        <p:spPr>
          <a:xfrm>
            <a:off x="2630155" y="2697668"/>
            <a:ext cx="2262272" cy="2198812"/>
          </a:xfrm>
          <a:prstGeom prst="rect">
            <a:avLst/>
          </a:prstGeom>
          <a:solidFill>
            <a:schemeClr val="bg2">
              <a:lumMod val="90000"/>
              <a:alpha val="50159"/>
            </a:schemeClr>
          </a:solidFill>
        </p:spPr>
        <p:txBody>
          <a:bodyPr wrap="square" tIns="108000">
            <a:noAutofit/>
          </a:bodyPr>
          <a:lstStyle>
            <a:defPPr>
              <a:defRPr lang="nl-NL"/>
            </a:defPPr>
            <a:lvl1pPr>
              <a:defRPr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74A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Toewijzing zoekgebied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74A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Haalbaarheidsstudies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74A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Startvergunning en subsidie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74A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Milieu- en omgevingsvergunningen</a:t>
            </a:r>
          </a:p>
        </p:txBody>
      </p:sp>
      <p:sp>
        <p:nvSpPr>
          <p:cNvPr id="20" name="Tekstvak 29">
            <a:extLst>
              <a:ext uri="{FF2B5EF4-FFF2-40B4-BE49-F238E27FC236}">
                <a16:creationId xmlns:a16="http://schemas.microsoft.com/office/drawing/2014/main" id="{026B0C5B-A0B0-78B9-E956-EADE3477A06C}"/>
              </a:ext>
            </a:extLst>
          </p:cNvPr>
          <p:cNvSpPr txBox="1"/>
          <p:nvPr/>
        </p:nvSpPr>
        <p:spPr>
          <a:xfrm>
            <a:off x="4980805" y="2697668"/>
            <a:ext cx="2241124" cy="2198812"/>
          </a:xfrm>
          <a:prstGeom prst="rect">
            <a:avLst/>
          </a:prstGeom>
          <a:solidFill>
            <a:schemeClr val="bg2">
              <a:lumMod val="90000"/>
              <a:alpha val="50159"/>
            </a:schemeClr>
          </a:solidFill>
        </p:spPr>
        <p:txBody>
          <a:bodyPr wrap="square" tIns="108000">
            <a:noAutofit/>
          </a:bodyPr>
          <a:lstStyle>
            <a:defPPr>
              <a:defRPr lang="nl-NL"/>
            </a:defPPr>
            <a:lvl1pPr>
              <a:defRPr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9BD5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Aanleg van de installatie</a:t>
            </a:r>
          </a:p>
          <a:p>
            <a:pPr marL="246063" marR="0" lvl="3" indent="-2460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9BD5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Vervolgvergunning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7E46A9F-529A-BE04-777A-E3ED300A806A}"/>
              </a:ext>
            </a:extLst>
          </p:cNvPr>
          <p:cNvSpPr txBox="1"/>
          <p:nvPr/>
        </p:nvSpPr>
        <p:spPr>
          <a:xfrm>
            <a:off x="7595893" y="663964"/>
            <a:ext cx="4266794" cy="738664"/>
          </a:xfrm>
          <a:prstGeom prst="rect">
            <a:avLst/>
          </a:prstGeom>
          <a:noFill/>
          <a:ln>
            <a:solidFill>
              <a:srgbClr val="375C78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geothermie initiatiefnemer zal omwonenden gedurende het hele proces informeren.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Risicobeperking en veiligheid staat bij alle fases voorop.</a:t>
            </a:r>
          </a:p>
        </p:txBody>
      </p:sp>
    </p:spTree>
    <p:extLst>
      <p:ext uri="{BB962C8B-B14F-4D97-AF65-F5344CB8AC3E}">
        <p14:creationId xmlns:p14="http://schemas.microsoft.com/office/powerpoint/2010/main" val="164770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3" grpId="0" animBg="1"/>
      <p:bldP spid="5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18358-2A7C-CC6E-2C94-7A6B13F5C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Vergunningenprocedure aardwarmte</a:t>
            </a:r>
          </a:p>
        </p:txBody>
      </p:sp>
      <p:pic>
        <p:nvPicPr>
          <p:cNvPr id="4" name="Tijdelijke aanduiding voor inhoud 3" descr="Afbeelding met tekst, schermopname, Webpagina, Website&#10;&#10;Automatisch gegenereerde beschrijving">
            <a:extLst>
              <a:ext uri="{FF2B5EF4-FFF2-40B4-BE49-F238E27FC236}">
                <a16:creationId xmlns:a16="http://schemas.microsoft.com/office/drawing/2014/main" id="{E620EF57-9154-86F1-3DB9-94374A043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79320"/>
            <a:ext cx="7631862" cy="565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426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A5BF2798875F4CB713D97B85C1A600" ma:contentTypeVersion="12" ma:contentTypeDescription="Een nieuw document maken." ma:contentTypeScope="" ma:versionID="7a901eeb3927a08d95899a0482d9cc3b">
  <xsd:schema xmlns:xsd="http://www.w3.org/2001/XMLSchema" xmlns:xs="http://www.w3.org/2001/XMLSchema" xmlns:p="http://schemas.microsoft.com/office/2006/metadata/properties" xmlns:ns2="072e8ac7-e64a-4aa3-b394-7e2aa2a7114a" xmlns:ns3="0ec08b81-510f-4c8f-9f3d-3c1e910920ae" targetNamespace="http://schemas.microsoft.com/office/2006/metadata/properties" ma:root="true" ma:fieldsID="9b3bc0e5def601326ed7b99b68b1f049" ns2:_="" ns3:_="">
    <xsd:import namespace="072e8ac7-e64a-4aa3-b394-7e2aa2a7114a"/>
    <xsd:import namespace="0ec08b81-510f-4c8f-9f3d-3c1e910920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e8ac7-e64a-4aa3-b394-7e2aa2a711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47fd055c-1720-4c5e-b2b2-5a45d45755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08b81-510f-4c8f-9f3d-3c1e910920a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b98e962-d894-4af1-938b-2ed4ac87558f}" ma:internalName="TaxCatchAll" ma:showField="CatchAllData" ma:web="0ec08b81-510f-4c8f-9f3d-3c1e910920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c08b81-510f-4c8f-9f3d-3c1e910920ae" xsi:nil="true"/>
    <lcf76f155ced4ddcb4097134ff3c332f xmlns="072e8ac7-e64a-4aa3-b394-7e2aa2a711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74402A-A6C5-4430-8912-448388EEFC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e8ac7-e64a-4aa3-b394-7e2aa2a7114a"/>
    <ds:schemaRef ds:uri="0ec08b81-510f-4c8f-9f3d-3c1e910920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FAA316-1E1E-425F-8E4A-9D6A38B7DF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D2F49F-6FA8-42A1-9C25-83F8C9354743}">
  <ds:schemaRefs>
    <ds:schemaRef ds:uri="http://schemas.microsoft.com/office/2006/metadata/properties"/>
    <ds:schemaRef ds:uri="http://schemas.microsoft.com/office/infopath/2007/PartnerControls"/>
    <ds:schemaRef ds:uri="0ec08b81-510f-4c8f-9f3d-3c1e910920ae"/>
    <ds:schemaRef ds:uri="072e8ac7-e64a-4aa3-b394-7e2aa2a7114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1343</Words>
  <Application>Microsoft Office PowerPoint</Application>
  <PresentationFormat>Breedbeeld</PresentationFormat>
  <Paragraphs>206</Paragraphs>
  <Slides>15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7" baseType="lpstr">
      <vt:lpstr>Aptos</vt:lpstr>
      <vt:lpstr>Arial</vt:lpstr>
      <vt:lpstr>Bahnschrift</vt:lpstr>
      <vt:lpstr>Bahnschrift SemiBold</vt:lpstr>
      <vt:lpstr>Calibri</vt:lpstr>
      <vt:lpstr>Calibri Light</vt:lpstr>
      <vt:lpstr>Rockwell</vt:lpstr>
      <vt:lpstr>Rockwell Nova</vt:lpstr>
      <vt:lpstr>Rockwell Nova Light</vt:lpstr>
      <vt:lpstr>Wingdings</vt:lpstr>
      <vt:lpstr>Kantoorthema</vt:lpstr>
      <vt:lpstr>1_Kantoorthema</vt:lpstr>
      <vt:lpstr>Presentatie Aardwarmte,  een natuurlijke bron van duurzame energie  </vt:lpstr>
      <vt:lpstr>Wat is aardwarmte?</vt:lpstr>
      <vt:lpstr>De energie- en warmtetransitie in Nederland</vt:lpstr>
      <vt:lpstr>Aardwarmte in cijfers</vt:lpstr>
      <vt:lpstr>Bodemenergie en Geothermie:  duurzame warmtebronnen in de ondergrond</vt:lpstr>
      <vt:lpstr>Pluspunten van geothermie</vt:lpstr>
      <vt:lpstr>Waar is aardwarmte mogelijk?</vt:lpstr>
      <vt:lpstr>Stappenplan aardwarmteproject</vt:lpstr>
      <vt:lpstr>Vergunningenprocedure aardwarmte</vt:lpstr>
      <vt:lpstr>Wat betekent het als een aardwarmteproject  in de buurt komt?</vt:lpstr>
      <vt:lpstr>Wat betekent het als je woning wordt aangesloten op een warmtenet met aardwarmte?</vt:lpstr>
      <vt:lpstr>Risico’s en perceptie bij aardwarmtewinning</vt:lpstr>
      <vt:lpstr>Veilig en verantwoord aardwarmte winnen  Wat doet de sector en overheid?</vt:lpstr>
      <vt:lpstr>Rollen en verantwoordelijkheden bij aardwarmte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Bodemenergie en Geothermie:  duurzame warmtebronnen in de ondergrond</dc:title>
  <dc:creator>Anouk Aal</dc:creator>
  <cp:lastModifiedBy>Anouk Aal</cp:lastModifiedBy>
  <cp:revision>6</cp:revision>
  <dcterms:created xsi:type="dcterms:W3CDTF">2023-06-13T07:54:38Z</dcterms:created>
  <dcterms:modified xsi:type="dcterms:W3CDTF">2024-01-15T13:07:31Z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0x010100F2A5BF2798875F4CB713D97B85C1A600</vt:lpwstr>
  </property>
  <property fmtid="{D5CDD505-2E9C-101B-9397-08002B2CF9AE}" pid="3" name="Order">
    <vt:r8>1414200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