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C78"/>
    <a:srgbClr val="FFFFFF"/>
    <a:srgbClr val="E74333"/>
    <a:srgbClr val="F9B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ouk Aal" userId="914e926b-14a4-493a-8b95-b635413e9bcb" providerId="ADAL" clId="{AC8B1368-12BE-4398-9838-C3EDCE93BFE8}"/>
    <pc:docChg chg="delSld modSld">
      <pc:chgData name="Anouk Aal" userId="914e926b-14a4-493a-8b95-b635413e9bcb" providerId="ADAL" clId="{AC8B1368-12BE-4398-9838-C3EDCE93BFE8}" dt="2024-01-03T10:21:24.805" v="26" actId="20577"/>
      <pc:docMkLst>
        <pc:docMk/>
      </pc:docMkLst>
      <pc:sldChg chg="del">
        <pc:chgData name="Anouk Aal" userId="914e926b-14a4-493a-8b95-b635413e9bcb" providerId="ADAL" clId="{AC8B1368-12BE-4398-9838-C3EDCE93BFE8}" dt="2024-01-03T10:21:18.922" v="0" actId="47"/>
        <pc:sldMkLst>
          <pc:docMk/>
          <pc:sldMk cId="3044415220" sldId="261"/>
        </pc:sldMkLst>
      </pc:sldChg>
      <pc:sldChg chg="modSp mod">
        <pc:chgData name="Anouk Aal" userId="914e926b-14a4-493a-8b95-b635413e9bcb" providerId="ADAL" clId="{AC8B1368-12BE-4398-9838-C3EDCE93BFE8}" dt="2024-01-03T10:21:24.805" v="26" actId="20577"/>
        <pc:sldMkLst>
          <pc:docMk/>
          <pc:sldMk cId="1647700718" sldId="262"/>
        </pc:sldMkLst>
        <pc:spChg chg="mod">
          <ac:chgData name="Anouk Aal" userId="914e926b-14a4-493a-8b95-b635413e9bcb" providerId="ADAL" clId="{AC8B1368-12BE-4398-9838-C3EDCE93BFE8}" dt="2024-01-03T10:21:24.805" v="26" actId="20577"/>
          <ac:spMkLst>
            <pc:docMk/>
            <pc:sldMk cId="1647700718" sldId="262"/>
            <ac:spMk id="2" creationId="{4A773E06-7251-6C3B-BD5B-6A583AB56D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6811A-5EDA-1472-55E8-1F90E5055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36443D-6CAD-AA6C-8462-7B06C4B77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AB810F-BA61-4ACC-9819-424C2281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55EEAE-9B9F-A4E6-4762-238269A0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5DE652-D20E-F8C7-4CBA-C669B332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79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7991E-B701-3230-810F-E4412CB2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21B609-5B60-65C4-DD34-0D2C588B2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2207D-16FE-4BBA-79DC-DE708B76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6830FF-AFF6-DC3F-EF71-29283F2A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FEBD02-CD76-0BBC-A2BD-438C11EF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7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6A6A0C-81D8-BB51-30B8-78FD607AB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08E4BD-412A-4E17-1C40-A10418D49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E3AECE-E8BB-853F-A91F-F93EDD6D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4C657C-E9A7-6285-A18A-922B5744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70110C-ACD6-7107-464C-0BF3B07E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8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6DAA7-7F7E-B8D5-5F5C-7BE19CED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D0CC8-CCBB-B614-158A-60D366CA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>
                <a:latin typeface="Bahnschrift SemiBold" panose="020B0502040204020203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4F4F3-4A0A-6E2B-4E42-63A701EC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9E8AB-9694-A9E0-FE81-F3FEFD68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DBA6CC-ED68-0ACC-8D7A-30CC825B6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5711" y="0"/>
            <a:ext cx="2126289" cy="6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DB2F6-AE51-F450-B95B-B894807A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F04D61-BEDC-86E6-99B5-D1B1A3A27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0ECE18-7E9D-31E7-B18E-F74257C9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911779-0141-AB4D-3826-A2DA9E52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DFC070-62F4-FC80-B7F6-CD8FC394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4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B867C-BB6C-58FA-D2D7-70916B62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4D1A5-E3F8-7F04-19C4-99A61D2CA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7CF503-585A-79D9-73B8-3F648855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562B83-6771-0AB2-22D1-74EE0AC6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5C631B-22D1-098B-BD3F-B49FC48D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52910A-D18C-A579-347F-25953B12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55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B3DD7-1A0A-DD5E-27DA-54533EC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426F48-5111-E046-326E-4F3F33721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2A4085-E871-9AEE-5B63-0EAFD8A2A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949146-339E-A503-1F42-332A93FB8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B75D1D-3E5A-C91F-8AA1-C1F076ABC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915BFCD-2EEE-46E7-8E73-BF52CB65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309A69-0477-8C7E-0683-F4F43040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AE79E87-209F-AC64-8416-13AABD32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33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51E19-FFD1-1F63-5468-1B14C076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0D37F1-4F60-242D-974A-EAB47C68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B8F572-9701-3832-EB0E-9FF95CF5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8CB5B3-12BF-FF1E-ECD5-B4A6F98F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18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C1D920-A6B3-EB49-C2B1-8074D791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D5793F-AA69-17B6-B718-577B4F1A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697C8C-9ED8-2679-C77E-99F93A0F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04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3CD7D-56C8-97A7-CC0F-CCAC8024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2156A8-EC77-9C6D-327D-1FC00E4B7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CB7D22-8CA7-C273-59BE-4FB1E3D45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A3C7CA-6D6E-8838-AD4E-A14E4505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5866B5-1DF7-A5B5-A1B8-0F5AD84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DBAB8B-0EF8-14B6-604F-014322E9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73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A3E09-E39F-EF82-E1E2-5BD770B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BB2B632-126C-D9BD-D5A2-8F23B5F1C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AD08A2-19D7-3CF5-44D2-62F060A2B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99A6F6-A317-566A-1962-558B8A12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3C0F91-D704-0E6B-7F0E-EEDED6AD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6D19EC-2BD5-96F0-BF5E-58E56837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79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295B65-0D7E-A28A-3E16-133D6D69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C128A9-D3C8-06C9-B208-56DE44975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F6C19C-B45C-8D70-9387-021B69E77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B244E-A0B8-49D1-843F-886A6C6DDD23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2D5523-0246-B92D-B6DB-644FD3DAC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3AA96C-9EA1-65E9-72DC-3B91F9A90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19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73E06-7251-6C3B-BD5B-6A583AB56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136525"/>
            <a:ext cx="10515600" cy="1325563"/>
          </a:xfrm>
        </p:spPr>
        <p:txBody>
          <a:bodyPr/>
          <a:lstStyle/>
          <a:p>
            <a:r>
              <a:rPr lang="nl-NL" dirty="0"/>
              <a:t>Stappenplan aardwarmteproject</a:t>
            </a:r>
          </a:p>
        </p:txBody>
      </p:sp>
      <p:sp>
        <p:nvSpPr>
          <p:cNvPr id="7" name="Vrije vorm 21">
            <a:extLst>
              <a:ext uri="{FF2B5EF4-FFF2-40B4-BE49-F238E27FC236}">
                <a16:creationId xmlns:a16="http://schemas.microsoft.com/office/drawing/2014/main" id="{07C3099A-A528-059A-7999-B7F02902B363}"/>
              </a:ext>
            </a:extLst>
          </p:cNvPr>
          <p:cNvSpPr/>
          <p:nvPr/>
        </p:nvSpPr>
        <p:spPr>
          <a:xfrm>
            <a:off x="9572042" y="1446900"/>
            <a:ext cx="2315158" cy="1258200"/>
          </a:xfrm>
          <a:custGeom>
            <a:avLst/>
            <a:gdLst>
              <a:gd name="connsiteX0" fmla="*/ 0 w 1987425"/>
              <a:gd name="connsiteY0" fmla="*/ 0 h 1650124"/>
              <a:gd name="connsiteX1" fmla="*/ 1797269 w 1987425"/>
              <a:gd name="connsiteY1" fmla="*/ 0 h 1650124"/>
              <a:gd name="connsiteX2" fmla="*/ 1797269 w 1987425"/>
              <a:gd name="connsiteY2" fmla="*/ 632767 h 1650124"/>
              <a:gd name="connsiteX3" fmla="*/ 1987425 w 1987425"/>
              <a:gd name="connsiteY3" fmla="*/ 822923 h 1650124"/>
              <a:gd name="connsiteX4" fmla="*/ 1797269 w 1987425"/>
              <a:gd name="connsiteY4" fmla="*/ 1013079 h 1650124"/>
              <a:gd name="connsiteX5" fmla="*/ 1797269 w 1987425"/>
              <a:gd name="connsiteY5" fmla="*/ 1650124 h 1650124"/>
              <a:gd name="connsiteX6" fmla="*/ 0 w 1987425"/>
              <a:gd name="connsiteY6" fmla="*/ 1650124 h 1650124"/>
              <a:gd name="connsiteX0" fmla="*/ 0 w 1797269"/>
              <a:gd name="connsiteY0" fmla="*/ 0 h 1650124"/>
              <a:gd name="connsiteX1" fmla="*/ 1797269 w 1797269"/>
              <a:gd name="connsiteY1" fmla="*/ 0 h 1650124"/>
              <a:gd name="connsiteX2" fmla="*/ 1797269 w 1797269"/>
              <a:gd name="connsiteY2" fmla="*/ 632767 h 1650124"/>
              <a:gd name="connsiteX3" fmla="*/ 1797269 w 1797269"/>
              <a:gd name="connsiteY3" fmla="*/ 1013079 h 1650124"/>
              <a:gd name="connsiteX4" fmla="*/ 1797269 w 1797269"/>
              <a:gd name="connsiteY4" fmla="*/ 1650124 h 1650124"/>
              <a:gd name="connsiteX5" fmla="*/ 0 w 1797269"/>
              <a:gd name="connsiteY5" fmla="*/ 1650124 h 1650124"/>
              <a:gd name="connsiteX6" fmla="*/ 0 w 1797269"/>
              <a:gd name="connsiteY6" fmla="*/ 0 h 1650124"/>
              <a:gd name="connsiteX0" fmla="*/ 0 w 1797269"/>
              <a:gd name="connsiteY0" fmla="*/ 0 h 1650124"/>
              <a:gd name="connsiteX1" fmla="*/ 1797269 w 1797269"/>
              <a:gd name="connsiteY1" fmla="*/ 0 h 1650124"/>
              <a:gd name="connsiteX2" fmla="*/ 1797269 w 1797269"/>
              <a:gd name="connsiteY2" fmla="*/ 1013079 h 1650124"/>
              <a:gd name="connsiteX3" fmla="*/ 1797269 w 1797269"/>
              <a:gd name="connsiteY3" fmla="*/ 1650124 h 1650124"/>
              <a:gd name="connsiteX4" fmla="*/ 0 w 1797269"/>
              <a:gd name="connsiteY4" fmla="*/ 1650124 h 1650124"/>
              <a:gd name="connsiteX5" fmla="*/ 0 w 1797269"/>
              <a:gd name="connsiteY5" fmla="*/ 0 h 1650124"/>
              <a:gd name="connsiteX0" fmla="*/ 0 w 1797269"/>
              <a:gd name="connsiteY0" fmla="*/ 0 h 1650124"/>
              <a:gd name="connsiteX1" fmla="*/ 1797269 w 1797269"/>
              <a:gd name="connsiteY1" fmla="*/ 0 h 1650124"/>
              <a:gd name="connsiteX2" fmla="*/ 1797269 w 1797269"/>
              <a:gd name="connsiteY2" fmla="*/ 1650124 h 1650124"/>
              <a:gd name="connsiteX3" fmla="*/ 0 w 1797269"/>
              <a:gd name="connsiteY3" fmla="*/ 1650124 h 1650124"/>
              <a:gd name="connsiteX4" fmla="*/ 0 w 1797269"/>
              <a:gd name="connsiteY4" fmla="*/ 0 h 165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269" h="1650124">
                <a:moveTo>
                  <a:pt x="0" y="0"/>
                </a:moveTo>
                <a:lnTo>
                  <a:pt x="1797269" y="0"/>
                </a:lnTo>
                <a:lnTo>
                  <a:pt x="1797269" y="1650124"/>
                </a:lnTo>
                <a:lnTo>
                  <a:pt x="0" y="1650124"/>
                </a:lnTo>
                <a:lnTo>
                  <a:pt x="0" y="0"/>
                </a:lnTo>
                <a:close/>
              </a:path>
            </a:pathLst>
          </a:custGeom>
          <a:solidFill>
            <a:srgbClr val="E74333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noAutofit/>
          </a:bodyPr>
          <a:lstStyle/>
          <a:p>
            <a:pPr algn="ctr"/>
            <a:r>
              <a:rPr lang="en-GB" dirty="0">
                <a:latin typeface="Bahnschrift SemiBold" panose="020B0502040204020203" pitchFamily="34" charset="0"/>
              </a:rPr>
              <a:t>EINDE</a:t>
            </a:r>
          </a:p>
        </p:txBody>
      </p:sp>
      <p:sp>
        <p:nvSpPr>
          <p:cNvPr id="8" name="Vrije vorm 20">
            <a:extLst>
              <a:ext uri="{FF2B5EF4-FFF2-40B4-BE49-F238E27FC236}">
                <a16:creationId xmlns:a16="http://schemas.microsoft.com/office/drawing/2014/main" id="{985B24D2-CDE3-8ACB-2A6D-B72B6AFF70F3}"/>
              </a:ext>
            </a:extLst>
          </p:cNvPr>
          <p:cNvSpPr/>
          <p:nvPr/>
        </p:nvSpPr>
        <p:spPr>
          <a:xfrm>
            <a:off x="7272094" y="1439468"/>
            <a:ext cx="2560109" cy="1258200"/>
          </a:xfrm>
          <a:custGeom>
            <a:avLst/>
            <a:gdLst>
              <a:gd name="connsiteX0" fmla="*/ 0 w 1987425"/>
              <a:gd name="connsiteY0" fmla="*/ 0 h 1650124"/>
              <a:gd name="connsiteX1" fmla="*/ 1797269 w 1987425"/>
              <a:gd name="connsiteY1" fmla="*/ 0 h 1650124"/>
              <a:gd name="connsiteX2" fmla="*/ 1797269 w 1987425"/>
              <a:gd name="connsiteY2" fmla="*/ 632767 h 1650124"/>
              <a:gd name="connsiteX3" fmla="*/ 1987425 w 1987425"/>
              <a:gd name="connsiteY3" fmla="*/ 822923 h 1650124"/>
              <a:gd name="connsiteX4" fmla="*/ 1797269 w 1987425"/>
              <a:gd name="connsiteY4" fmla="*/ 1013079 h 1650124"/>
              <a:gd name="connsiteX5" fmla="*/ 1797269 w 1987425"/>
              <a:gd name="connsiteY5" fmla="*/ 1650124 h 1650124"/>
              <a:gd name="connsiteX6" fmla="*/ 0 w 1987425"/>
              <a:gd name="connsiteY6" fmla="*/ 1650124 h 165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425" h="1650124">
                <a:moveTo>
                  <a:pt x="0" y="0"/>
                </a:moveTo>
                <a:lnTo>
                  <a:pt x="1797269" y="0"/>
                </a:lnTo>
                <a:lnTo>
                  <a:pt x="1797269" y="632767"/>
                </a:lnTo>
                <a:lnTo>
                  <a:pt x="1987425" y="822923"/>
                </a:lnTo>
                <a:lnTo>
                  <a:pt x="1797269" y="1013079"/>
                </a:lnTo>
                <a:lnTo>
                  <a:pt x="1797269" y="1650124"/>
                </a:lnTo>
                <a:lnTo>
                  <a:pt x="0" y="1650124"/>
                </a:lnTo>
                <a:close/>
              </a:path>
            </a:pathLst>
          </a:custGeom>
          <a:solidFill>
            <a:srgbClr val="F9B63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noAutofit/>
          </a:bodyPr>
          <a:lstStyle/>
          <a:p>
            <a:pPr algn="ctr"/>
            <a:r>
              <a:rPr lang="en-GB" dirty="0">
                <a:latin typeface="Bahnschrift SemiBold" panose="020B0502040204020203" pitchFamily="34" charset="0"/>
              </a:rPr>
              <a:t>WINNEN</a:t>
            </a:r>
          </a:p>
        </p:txBody>
      </p:sp>
      <p:sp>
        <p:nvSpPr>
          <p:cNvPr id="9" name="Vrije vorm 19">
            <a:extLst>
              <a:ext uri="{FF2B5EF4-FFF2-40B4-BE49-F238E27FC236}">
                <a16:creationId xmlns:a16="http://schemas.microsoft.com/office/drawing/2014/main" id="{3ABBF1BF-347E-CCF7-34A1-C630A1B50CCA}"/>
              </a:ext>
            </a:extLst>
          </p:cNvPr>
          <p:cNvSpPr/>
          <p:nvPr/>
        </p:nvSpPr>
        <p:spPr>
          <a:xfrm>
            <a:off x="4942592" y="1446900"/>
            <a:ext cx="2560109" cy="1258200"/>
          </a:xfrm>
          <a:custGeom>
            <a:avLst/>
            <a:gdLst>
              <a:gd name="connsiteX0" fmla="*/ 0 w 1987425"/>
              <a:gd name="connsiteY0" fmla="*/ 0 h 1650124"/>
              <a:gd name="connsiteX1" fmla="*/ 1797269 w 1987425"/>
              <a:gd name="connsiteY1" fmla="*/ 0 h 1650124"/>
              <a:gd name="connsiteX2" fmla="*/ 1797269 w 1987425"/>
              <a:gd name="connsiteY2" fmla="*/ 632767 h 1650124"/>
              <a:gd name="connsiteX3" fmla="*/ 1987425 w 1987425"/>
              <a:gd name="connsiteY3" fmla="*/ 822923 h 1650124"/>
              <a:gd name="connsiteX4" fmla="*/ 1797269 w 1987425"/>
              <a:gd name="connsiteY4" fmla="*/ 1013079 h 1650124"/>
              <a:gd name="connsiteX5" fmla="*/ 1797269 w 1987425"/>
              <a:gd name="connsiteY5" fmla="*/ 1650124 h 1650124"/>
              <a:gd name="connsiteX6" fmla="*/ 0 w 1987425"/>
              <a:gd name="connsiteY6" fmla="*/ 1650124 h 165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425" h="1650124">
                <a:moveTo>
                  <a:pt x="0" y="0"/>
                </a:moveTo>
                <a:lnTo>
                  <a:pt x="1797269" y="0"/>
                </a:lnTo>
                <a:lnTo>
                  <a:pt x="1797269" y="632767"/>
                </a:lnTo>
                <a:lnTo>
                  <a:pt x="1987425" y="822923"/>
                </a:lnTo>
                <a:lnTo>
                  <a:pt x="1797269" y="1013079"/>
                </a:lnTo>
                <a:lnTo>
                  <a:pt x="1797269" y="1650124"/>
                </a:lnTo>
                <a:lnTo>
                  <a:pt x="0" y="1650124"/>
                </a:lnTo>
                <a:close/>
              </a:path>
            </a:pathLst>
          </a:custGeom>
          <a:solidFill>
            <a:schemeClr val="accent5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noAutofit/>
          </a:bodyPr>
          <a:lstStyle/>
          <a:p>
            <a:pPr algn="ctr"/>
            <a:r>
              <a:rPr lang="en-GB" dirty="0">
                <a:latin typeface="Bahnschrift SemiBold" panose="020B0502040204020203" pitchFamily="34" charset="0"/>
              </a:rPr>
              <a:t>AANLEGGEN</a:t>
            </a:r>
          </a:p>
        </p:txBody>
      </p:sp>
      <p:sp>
        <p:nvSpPr>
          <p:cNvPr id="10" name="Vrije vorm 18">
            <a:extLst>
              <a:ext uri="{FF2B5EF4-FFF2-40B4-BE49-F238E27FC236}">
                <a16:creationId xmlns:a16="http://schemas.microsoft.com/office/drawing/2014/main" id="{4E5BD2F9-7591-820A-487B-8BC2506BC2A2}"/>
              </a:ext>
            </a:extLst>
          </p:cNvPr>
          <p:cNvSpPr/>
          <p:nvPr/>
        </p:nvSpPr>
        <p:spPr>
          <a:xfrm>
            <a:off x="2648438" y="1439468"/>
            <a:ext cx="2560109" cy="1258200"/>
          </a:xfrm>
          <a:custGeom>
            <a:avLst/>
            <a:gdLst>
              <a:gd name="connsiteX0" fmla="*/ 0 w 1987425"/>
              <a:gd name="connsiteY0" fmla="*/ 0 h 1650124"/>
              <a:gd name="connsiteX1" fmla="*/ 1797269 w 1987425"/>
              <a:gd name="connsiteY1" fmla="*/ 0 h 1650124"/>
              <a:gd name="connsiteX2" fmla="*/ 1797269 w 1987425"/>
              <a:gd name="connsiteY2" fmla="*/ 632767 h 1650124"/>
              <a:gd name="connsiteX3" fmla="*/ 1987425 w 1987425"/>
              <a:gd name="connsiteY3" fmla="*/ 822923 h 1650124"/>
              <a:gd name="connsiteX4" fmla="*/ 1797269 w 1987425"/>
              <a:gd name="connsiteY4" fmla="*/ 1013079 h 1650124"/>
              <a:gd name="connsiteX5" fmla="*/ 1797269 w 1987425"/>
              <a:gd name="connsiteY5" fmla="*/ 1650124 h 1650124"/>
              <a:gd name="connsiteX6" fmla="*/ 0 w 1987425"/>
              <a:gd name="connsiteY6" fmla="*/ 1650124 h 165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425" h="1650124">
                <a:moveTo>
                  <a:pt x="0" y="0"/>
                </a:moveTo>
                <a:lnTo>
                  <a:pt x="1797269" y="0"/>
                </a:lnTo>
                <a:lnTo>
                  <a:pt x="1797269" y="632767"/>
                </a:lnTo>
                <a:lnTo>
                  <a:pt x="1987425" y="822923"/>
                </a:lnTo>
                <a:lnTo>
                  <a:pt x="1797269" y="1013079"/>
                </a:lnTo>
                <a:lnTo>
                  <a:pt x="1797269" y="1650124"/>
                </a:lnTo>
                <a:lnTo>
                  <a:pt x="0" y="1650124"/>
                </a:lnTo>
                <a:close/>
              </a:path>
            </a:pathLst>
          </a:custGeom>
          <a:solidFill>
            <a:srgbClr val="4D74A8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noAutofit/>
          </a:bodyPr>
          <a:lstStyle/>
          <a:p>
            <a:pPr algn="ctr"/>
            <a:r>
              <a:rPr lang="en-GB" dirty="0">
                <a:latin typeface="Bahnschrift SemiBold" panose="020B0502040204020203" pitchFamily="34" charset="0"/>
              </a:rPr>
              <a:t>VERKENNEN</a:t>
            </a:r>
          </a:p>
        </p:txBody>
      </p:sp>
      <p:sp>
        <p:nvSpPr>
          <p:cNvPr id="11" name="Vrije vorm 17">
            <a:extLst>
              <a:ext uri="{FF2B5EF4-FFF2-40B4-BE49-F238E27FC236}">
                <a16:creationId xmlns:a16="http://schemas.microsoft.com/office/drawing/2014/main" id="{B90C1E06-A670-1244-B6E8-7E3B3A2EDF44}"/>
              </a:ext>
            </a:extLst>
          </p:cNvPr>
          <p:cNvSpPr/>
          <p:nvPr/>
        </p:nvSpPr>
        <p:spPr>
          <a:xfrm>
            <a:off x="313140" y="1446900"/>
            <a:ext cx="2560109" cy="1258200"/>
          </a:xfrm>
          <a:custGeom>
            <a:avLst/>
            <a:gdLst>
              <a:gd name="connsiteX0" fmla="*/ 0 w 1987425"/>
              <a:gd name="connsiteY0" fmla="*/ 0 h 1650124"/>
              <a:gd name="connsiteX1" fmla="*/ 1797269 w 1987425"/>
              <a:gd name="connsiteY1" fmla="*/ 0 h 1650124"/>
              <a:gd name="connsiteX2" fmla="*/ 1797269 w 1987425"/>
              <a:gd name="connsiteY2" fmla="*/ 632767 h 1650124"/>
              <a:gd name="connsiteX3" fmla="*/ 1987425 w 1987425"/>
              <a:gd name="connsiteY3" fmla="*/ 822923 h 1650124"/>
              <a:gd name="connsiteX4" fmla="*/ 1797269 w 1987425"/>
              <a:gd name="connsiteY4" fmla="*/ 1013079 h 1650124"/>
              <a:gd name="connsiteX5" fmla="*/ 1797269 w 1987425"/>
              <a:gd name="connsiteY5" fmla="*/ 1650124 h 1650124"/>
              <a:gd name="connsiteX6" fmla="*/ 0 w 1987425"/>
              <a:gd name="connsiteY6" fmla="*/ 1650124 h 165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425" h="1650124">
                <a:moveTo>
                  <a:pt x="0" y="0"/>
                </a:moveTo>
                <a:lnTo>
                  <a:pt x="1797269" y="0"/>
                </a:lnTo>
                <a:lnTo>
                  <a:pt x="1797269" y="632767"/>
                </a:lnTo>
                <a:lnTo>
                  <a:pt x="1987425" y="822923"/>
                </a:lnTo>
                <a:lnTo>
                  <a:pt x="1797269" y="1013079"/>
                </a:lnTo>
                <a:lnTo>
                  <a:pt x="1797269" y="1650124"/>
                </a:lnTo>
                <a:lnTo>
                  <a:pt x="0" y="1650124"/>
                </a:lnTo>
                <a:close/>
              </a:path>
            </a:pathLst>
          </a:custGeom>
          <a:solidFill>
            <a:srgbClr val="375C78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noAutofit/>
          </a:bodyPr>
          <a:lstStyle/>
          <a:p>
            <a:pPr algn="ctr"/>
            <a:r>
              <a:rPr lang="en-GB" dirty="0">
                <a:latin typeface="Bahnschrift SemiBold" panose="020B0502040204020203" pitchFamily="34" charset="0"/>
              </a:rPr>
              <a:t>INITIATIEF </a:t>
            </a:r>
            <a:br>
              <a:rPr lang="en-GB" dirty="0">
                <a:latin typeface="Bahnschrift SemiBold" panose="020B0502040204020203" pitchFamily="34" charset="0"/>
              </a:rPr>
            </a:br>
            <a:r>
              <a:rPr lang="en-GB" dirty="0">
                <a:latin typeface="Bahnschrift SemiBold" panose="020B0502040204020203" pitchFamily="34" charset="0"/>
              </a:rPr>
              <a:t>NEMEN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6393721-0013-B297-66BC-41D9B80742B8}"/>
              </a:ext>
            </a:extLst>
          </p:cNvPr>
          <p:cNvSpPr txBox="1"/>
          <p:nvPr/>
        </p:nvSpPr>
        <p:spPr>
          <a:xfrm>
            <a:off x="336000" y="4951740"/>
            <a:ext cx="2271469" cy="1754326"/>
          </a:xfrm>
          <a:prstGeom prst="rect">
            <a:avLst/>
          </a:prstGeom>
          <a:solidFill>
            <a:srgbClr val="375C78">
              <a:alpha val="50159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nl-NL" u="none" strike="noStrike" dirty="0">
                <a:solidFill>
                  <a:srgbClr val="375C78"/>
                </a:solidFill>
                <a:effectLst/>
                <a:latin typeface="Bahnschrift" panose="020B0502040204020203" pitchFamily="34" charset="0"/>
              </a:rPr>
              <a:t>Aardwarmte komt als optie in beeld</a:t>
            </a:r>
            <a:br>
              <a:rPr lang="nl-NL" u="none" strike="noStrike" dirty="0">
                <a:solidFill>
                  <a:srgbClr val="375C78"/>
                </a:solidFill>
                <a:effectLst/>
                <a:latin typeface="Bahnschrift" panose="020B0502040204020203" pitchFamily="34" charset="0"/>
              </a:rPr>
            </a:br>
            <a:r>
              <a:rPr lang="nl-NL" u="none" strike="noStrike" dirty="0">
                <a:solidFill>
                  <a:srgbClr val="375C78"/>
                </a:solidFill>
                <a:effectLst/>
                <a:latin typeface="Rockwell" panose="02060603020205020403" pitchFamily="18" charset="0"/>
              </a:rPr>
              <a:t>“Is aardwarmte iets voor ons?”</a:t>
            </a:r>
          </a:p>
          <a:p>
            <a:pPr algn="l"/>
            <a:endParaRPr lang="nl-NL" dirty="0">
              <a:solidFill>
                <a:srgbClr val="375C78"/>
              </a:solidFill>
            </a:endParaRPr>
          </a:p>
          <a:p>
            <a:pPr algn="l"/>
            <a:endParaRPr lang="nl-NL" u="none" strike="noStrike" dirty="0">
              <a:solidFill>
                <a:srgbClr val="375C78"/>
              </a:solidFill>
              <a:effectLst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C988549-B384-851A-C232-58D416DA5275}"/>
              </a:ext>
            </a:extLst>
          </p:cNvPr>
          <p:cNvSpPr txBox="1"/>
          <p:nvPr/>
        </p:nvSpPr>
        <p:spPr>
          <a:xfrm>
            <a:off x="9593728" y="4951740"/>
            <a:ext cx="2262272" cy="1754326"/>
          </a:xfrm>
          <a:prstGeom prst="rect">
            <a:avLst/>
          </a:prstGeom>
          <a:solidFill>
            <a:srgbClr val="E74333">
              <a:alpha val="50159"/>
            </a:srgbClr>
          </a:solidFill>
        </p:spPr>
        <p:txBody>
          <a:bodyPr wrap="square">
            <a:spAutoFit/>
          </a:bodyPr>
          <a:lstStyle>
            <a:defPPr>
              <a:defRPr lang="nl-NL"/>
            </a:defPPr>
            <a:lvl1pPr>
              <a:defRPr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nl-NL" dirty="0">
                <a:solidFill>
                  <a:srgbClr val="E74333"/>
                </a:solidFill>
              </a:rPr>
              <a:t>Het ontmantelen van de installatie</a:t>
            </a:r>
          </a:p>
          <a:p>
            <a:endParaRPr lang="nl-NL" dirty="0">
              <a:solidFill>
                <a:srgbClr val="E74333"/>
              </a:solidFill>
            </a:endParaRPr>
          </a:p>
          <a:p>
            <a:br>
              <a:rPr lang="nl-NL" dirty="0">
                <a:solidFill>
                  <a:schemeClr val="accent2"/>
                </a:solidFill>
              </a:rPr>
            </a:br>
            <a:br>
              <a:rPr lang="nl-NL" dirty="0">
                <a:solidFill>
                  <a:schemeClr val="accent2"/>
                </a:solidFill>
              </a:rPr>
            </a:br>
            <a:endParaRPr lang="nl-NL" dirty="0">
              <a:solidFill>
                <a:schemeClr val="accent2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C5FE58B-FCE4-39CF-2F27-B672F2676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7280" r="13698" b="12925"/>
          <a:stretch/>
        </p:blipFill>
        <p:spPr bwMode="auto">
          <a:xfrm>
            <a:off x="7272094" y="2716088"/>
            <a:ext cx="2271469" cy="21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25">
            <a:extLst>
              <a:ext uri="{FF2B5EF4-FFF2-40B4-BE49-F238E27FC236}">
                <a16:creationId xmlns:a16="http://schemas.microsoft.com/office/drawing/2014/main" id="{A2411EAD-09A4-0927-9708-CFCEC16061BC}"/>
              </a:ext>
            </a:extLst>
          </p:cNvPr>
          <p:cNvSpPr txBox="1"/>
          <p:nvPr/>
        </p:nvSpPr>
        <p:spPr>
          <a:xfrm>
            <a:off x="2648438" y="4951740"/>
            <a:ext cx="2271469" cy="1754326"/>
          </a:xfrm>
          <a:prstGeom prst="rect">
            <a:avLst/>
          </a:prstGeom>
          <a:solidFill>
            <a:srgbClr val="4D74A8">
              <a:alpha val="50159"/>
            </a:srgbClr>
          </a:solidFill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D74A8"/>
                </a:solidFill>
                <a:latin typeface="Bahnschrift" panose="020B0502040204020203" pitchFamily="34" charset="0"/>
              </a:rPr>
              <a:t>Op zoek naar aardwarmte </a:t>
            </a:r>
            <a:br>
              <a:rPr lang="nl-NL" dirty="0">
                <a:solidFill>
                  <a:srgbClr val="4D74A8"/>
                </a:solidFill>
                <a:latin typeface="Bahnschrift" panose="020B0502040204020203" pitchFamily="34" charset="0"/>
              </a:rPr>
            </a:br>
            <a:r>
              <a:rPr lang="nl-NL" dirty="0">
                <a:solidFill>
                  <a:srgbClr val="4D74A8"/>
                </a:solidFill>
                <a:latin typeface="Bahnschrift" panose="020B0502040204020203" pitchFamily="34" charset="0"/>
              </a:rPr>
              <a:t>in de ondergrond</a:t>
            </a:r>
          </a:p>
          <a:p>
            <a:endParaRPr lang="nl-NL" dirty="0">
              <a:solidFill>
                <a:srgbClr val="4D74A8"/>
              </a:solidFill>
              <a:latin typeface="Bahnschrift" panose="020B0502040204020203" pitchFamily="34" charset="0"/>
            </a:endParaRPr>
          </a:p>
          <a:p>
            <a:endParaRPr lang="nl-NL" dirty="0">
              <a:solidFill>
                <a:srgbClr val="4D74A8"/>
              </a:solidFill>
              <a:latin typeface="Bahnschrift" panose="020B0502040204020203" pitchFamily="34" charset="0"/>
            </a:endParaRPr>
          </a:p>
          <a:p>
            <a:endParaRPr lang="nl-NL" dirty="0">
              <a:solidFill>
                <a:srgbClr val="4D74A8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Tekstvak 25">
            <a:extLst>
              <a:ext uri="{FF2B5EF4-FFF2-40B4-BE49-F238E27FC236}">
                <a16:creationId xmlns:a16="http://schemas.microsoft.com/office/drawing/2014/main" id="{1F5706D7-D69B-63AB-4D64-596E3231D0B9}"/>
              </a:ext>
            </a:extLst>
          </p:cNvPr>
          <p:cNvSpPr txBox="1"/>
          <p:nvPr/>
        </p:nvSpPr>
        <p:spPr>
          <a:xfrm>
            <a:off x="4960876" y="4951740"/>
            <a:ext cx="2271469" cy="1754326"/>
          </a:xfrm>
          <a:prstGeom prst="rect">
            <a:avLst/>
          </a:prstGeom>
          <a:solidFill>
            <a:schemeClr val="accent5">
              <a:alpha val="50159"/>
            </a:schemeClr>
          </a:solidFill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accent5"/>
                </a:solidFill>
                <a:latin typeface="Bahnschrift" panose="020B0502040204020203" pitchFamily="34" charset="0"/>
              </a:rPr>
              <a:t>De aanleg van </a:t>
            </a:r>
            <a:br>
              <a:rPr lang="nl-NL" dirty="0">
                <a:solidFill>
                  <a:schemeClr val="accent5"/>
                </a:solidFill>
                <a:latin typeface="Bahnschrift" panose="020B0502040204020203" pitchFamily="34" charset="0"/>
              </a:rPr>
            </a:br>
            <a:r>
              <a:rPr lang="nl-NL" dirty="0">
                <a:solidFill>
                  <a:schemeClr val="accent5"/>
                </a:solidFill>
                <a:latin typeface="Bahnschrift" panose="020B0502040204020203" pitchFamily="34" charset="0"/>
              </a:rPr>
              <a:t>een aardwarmte-installatie en warmtenet* </a:t>
            </a:r>
            <a:br>
              <a:rPr lang="nl-NL" dirty="0">
                <a:solidFill>
                  <a:schemeClr val="accent5"/>
                </a:solidFill>
                <a:latin typeface="Bahnschrift" panose="020B0502040204020203" pitchFamily="34" charset="0"/>
              </a:rPr>
            </a:br>
            <a:r>
              <a:rPr lang="nl-NL" sz="1000" dirty="0">
                <a:solidFill>
                  <a:schemeClr val="accent5"/>
                </a:solidFill>
                <a:latin typeface="Bahnschrift" panose="020B0502040204020203" pitchFamily="34" charset="0"/>
              </a:rPr>
              <a:t>(*indien nog niet aanwezig)</a:t>
            </a:r>
            <a:br>
              <a:rPr lang="nl-NL" sz="1000" dirty="0">
                <a:solidFill>
                  <a:schemeClr val="accent5"/>
                </a:solidFill>
                <a:latin typeface="Bahnschrift" panose="020B0502040204020203" pitchFamily="34" charset="0"/>
              </a:rPr>
            </a:br>
            <a:br>
              <a:rPr lang="nl-NL" sz="800" dirty="0">
                <a:solidFill>
                  <a:schemeClr val="accent5"/>
                </a:solidFill>
                <a:latin typeface="Bahnschrift" panose="020B0502040204020203" pitchFamily="34" charset="0"/>
              </a:rPr>
            </a:br>
            <a:endParaRPr lang="nl-NL" dirty="0">
              <a:solidFill>
                <a:schemeClr val="accent5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Tekstvak 25">
            <a:extLst>
              <a:ext uri="{FF2B5EF4-FFF2-40B4-BE49-F238E27FC236}">
                <a16:creationId xmlns:a16="http://schemas.microsoft.com/office/drawing/2014/main" id="{DE08E5DC-FFB8-4284-D6D8-0651E53C993A}"/>
              </a:ext>
            </a:extLst>
          </p:cNvPr>
          <p:cNvSpPr txBox="1"/>
          <p:nvPr/>
        </p:nvSpPr>
        <p:spPr>
          <a:xfrm>
            <a:off x="7277302" y="4951740"/>
            <a:ext cx="2271469" cy="1754326"/>
          </a:xfrm>
          <a:prstGeom prst="rect">
            <a:avLst/>
          </a:prstGeom>
          <a:solidFill>
            <a:srgbClr val="F9B631">
              <a:alpha val="50159"/>
            </a:srgbClr>
          </a:solidFill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D99306"/>
                </a:solidFill>
                <a:latin typeface="Bahnschrift" panose="020B0502040204020203" pitchFamily="34" charset="0"/>
              </a:rPr>
              <a:t>Het winnen en distribueren van aardwarmte</a:t>
            </a:r>
          </a:p>
          <a:p>
            <a:endParaRPr lang="nl-NL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nl-NL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nl-NL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Tekstvak 29">
            <a:extLst>
              <a:ext uri="{FF2B5EF4-FFF2-40B4-BE49-F238E27FC236}">
                <a16:creationId xmlns:a16="http://schemas.microsoft.com/office/drawing/2014/main" id="{B74B5E8A-6E4F-9862-F798-74C58A10739B}"/>
              </a:ext>
            </a:extLst>
          </p:cNvPr>
          <p:cNvSpPr txBox="1"/>
          <p:nvPr/>
        </p:nvSpPr>
        <p:spPr>
          <a:xfrm>
            <a:off x="9593728" y="2716088"/>
            <a:ext cx="2262272" cy="2198812"/>
          </a:xfrm>
          <a:prstGeom prst="rect">
            <a:avLst/>
          </a:prstGeom>
          <a:solidFill>
            <a:schemeClr val="bg2">
              <a:lumMod val="90000"/>
              <a:alpha val="50159"/>
            </a:schemeClr>
          </a:solidFill>
        </p:spPr>
        <p:txBody>
          <a:bodyPr wrap="square" tIns="108000">
            <a:noAutofit/>
          </a:bodyPr>
          <a:lstStyle>
            <a:defPPr>
              <a:defRPr lang="nl-NL"/>
            </a:defPPr>
            <a:lvl1pPr>
              <a:defRPr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Na 30 tot 40 jaar</a:t>
            </a:r>
          </a:p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Oorspronkelijke staat bovengronds terrein</a:t>
            </a:r>
          </a:p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Temperatuur herstelt zich </a:t>
            </a:r>
          </a:p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Mogelijkheid om </a:t>
            </a:r>
            <a:br>
              <a:rPr lang="nl-NL" sz="1200" dirty="0"/>
            </a:br>
            <a:r>
              <a:rPr lang="nl-NL" sz="1200" dirty="0"/>
              <a:t>nieuwe productieput </a:t>
            </a:r>
            <a:br>
              <a:rPr lang="nl-NL" sz="1200" dirty="0"/>
            </a:br>
            <a:r>
              <a:rPr lang="nl-NL" sz="1200" dirty="0"/>
              <a:t>te slaan</a:t>
            </a:r>
          </a:p>
        </p:txBody>
      </p:sp>
      <p:sp>
        <p:nvSpPr>
          <p:cNvPr id="3" name="Tekstvak 29">
            <a:extLst>
              <a:ext uri="{FF2B5EF4-FFF2-40B4-BE49-F238E27FC236}">
                <a16:creationId xmlns:a16="http://schemas.microsoft.com/office/drawing/2014/main" id="{7B0DCB89-725B-9191-BF4D-E4A6305DCB81}"/>
              </a:ext>
            </a:extLst>
          </p:cNvPr>
          <p:cNvSpPr txBox="1"/>
          <p:nvPr/>
        </p:nvSpPr>
        <p:spPr>
          <a:xfrm>
            <a:off x="336000" y="2716088"/>
            <a:ext cx="2262272" cy="2198812"/>
          </a:xfrm>
          <a:prstGeom prst="rect">
            <a:avLst/>
          </a:prstGeom>
          <a:solidFill>
            <a:schemeClr val="bg2">
              <a:lumMod val="90000"/>
              <a:alpha val="50159"/>
            </a:schemeClr>
          </a:solidFill>
        </p:spPr>
        <p:txBody>
          <a:bodyPr wrap="square" tIns="108000">
            <a:noAutofit/>
          </a:bodyPr>
          <a:lstStyle>
            <a:defPPr>
              <a:defRPr lang="nl-NL"/>
            </a:defPPr>
            <a:lvl1pPr>
              <a:defRPr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rgbClr val="375C78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Warmtetransitievisie: warmtevraag en afname organiseren</a:t>
            </a:r>
          </a:p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rgbClr val="375C78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Type gebouwen in kaart hebben</a:t>
            </a:r>
          </a:p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rgbClr val="375C78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Met ondersteuning van deskundigen</a:t>
            </a:r>
          </a:p>
        </p:txBody>
      </p:sp>
      <p:sp>
        <p:nvSpPr>
          <p:cNvPr id="5" name="Tekstvak 29">
            <a:extLst>
              <a:ext uri="{FF2B5EF4-FFF2-40B4-BE49-F238E27FC236}">
                <a16:creationId xmlns:a16="http://schemas.microsoft.com/office/drawing/2014/main" id="{DAB36F47-B478-53AB-F34C-11FCAD652940}"/>
              </a:ext>
            </a:extLst>
          </p:cNvPr>
          <p:cNvSpPr txBox="1"/>
          <p:nvPr/>
        </p:nvSpPr>
        <p:spPr>
          <a:xfrm>
            <a:off x="2630155" y="2697668"/>
            <a:ext cx="2262272" cy="2198812"/>
          </a:xfrm>
          <a:prstGeom prst="rect">
            <a:avLst/>
          </a:prstGeom>
          <a:solidFill>
            <a:schemeClr val="bg2">
              <a:lumMod val="90000"/>
              <a:alpha val="50159"/>
            </a:schemeClr>
          </a:solidFill>
        </p:spPr>
        <p:txBody>
          <a:bodyPr wrap="square" tIns="108000">
            <a:noAutofit/>
          </a:bodyPr>
          <a:lstStyle>
            <a:defPPr>
              <a:defRPr lang="nl-NL"/>
            </a:defPPr>
            <a:lvl1pPr>
              <a:defRPr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rgbClr val="4D74A8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Toewijzing zoekgebied</a:t>
            </a:r>
          </a:p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rgbClr val="4D74A8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Haalbaarheidsstudies</a:t>
            </a:r>
          </a:p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rgbClr val="4D74A8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Startvergunning en subsidie</a:t>
            </a:r>
          </a:p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rgbClr val="4D74A8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Milieu- en omgevingsvergunningen</a:t>
            </a:r>
          </a:p>
        </p:txBody>
      </p:sp>
      <p:sp>
        <p:nvSpPr>
          <p:cNvPr id="20" name="Tekstvak 29">
            <a:extLst>
              <a:ext uri="{FF2B5EF4-FFF2-40B4-BE49-F238E27FC236}">
                <a16:creationId xmlns:a16="http://schemas.microsoft.com/office/drawing/2014/main" id="{026B0C5B-A0B0-78B9-E956-EADE3477A06C}"/>
              </a:ext>
            </a:extLst>
          </p:cNvPr>
          <p:cNvSpPr txBox="1"/>
          <p:nvPr/>
        </p:nvSpPr>
        <p:spPr>
          <a:xfrm>
            <a:off x="4980805" y="2697668"/>
            <a:ext cx="2241124" cy="2198812"/>
          </a:xfrm>
          <a:prstGeom prst="rect">
            <a:avLst/>
          </a:prstGeom>
          <a:solidFill>
            <a:schemeClr val="bg2">
              <a:lumMod val="90000"/>
              <a:alpha val="50159"/>
            </a:schemeClr>
          </a:solidFill>
        </p:spPr>
        <p:txBody>
          <a:bodyPr wrap="square" tIns="108000">
            <a:noAutofit/>
          </a:bodyPr>
          <a:lstStyle>
            <a:defPPr>
              <a:defRPr lang="nl-NL"/>
            </a:defPPr>
            <a:lvl1pPr>
              <a:defRPr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rgbClr val="5B9BD5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Aanleg van de installatie</a:t>
            </a:r>
          </a:p>
          <a:p>
            <a:pPr marL="246063" lvl="3" indent="-246063">
              <a:lnSpc>
                <a:spcPct val="90000"/>
              </a:lnSpc>
              <a:spcBef>
                <a:spcPts val="500"/>
              </a:spcBef>
              <a:buClr>
                <a:srgbClr val="5B9BD5"/>
              </a:buClr>
              <a:buFont typeface="Wingdings" panose="05000000000000000000" pitchFamily="2" charset="2"/>
              <a:buChar char=""/>
            </a:pPr>
            <a:r>
              <a:rPr lang="nl-NL" sz="1200" dirty="0"/>
              <a:t>Vervolgvergunning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7E46A9F-529A-BE04-777A-E3ED300A806A}"/>
              </a:ext>
            </a:extLst>
          </p:cNvPr>
          <p:cNvSpPr txBox="1"/>
          <p:nvPr/>
        </p:nvSpPr>
        <p:spPr>
          <a:xfrm>
            <a:off x="7595893" y="663964"/>
            <a:ext cx="4266794" cy="738664"/>
          </a:xfrm>
          <a:prstGeom prst="rect">
            <a:avLst/>
          </a:prstGeom>
          <a:noFill/>
          <a:ln>
            <a:solidFill>
              <a:srgbClr val="375C78"/>
            </a:solidFill>
          </a:ln>
        </p:spPr>
        <p:txBody>
          <a:bodyPr wrap="square">
            <a:spAutoFit/>
          </a:bodyPr>
          <a:lstStyle/>
          <a:p>
            <a:r>
              <a:rPr lang="nl-NL" sz="1400" b="0" dirty="0">
                <a:effectLst/>
              </a:rPr>
              <a:t>Een geothermie initiatiefnemer zal omwonenden gedurende het hele proces informeren.</a:t>
            </a:r>
            <a:br>
              <a:rPr lang="nl-NL" sz="1400" b="0" dirty="0">
                <a:effectLst/>
              </a:rPr>
            </a:br>
            <a:r>
              <a:rPr lang="nl-NL" sz="1400" b="0" dirty="0">
                <a:effectLst/>
              </a:rPr>
              <a:t>Risicobeperking en veiligheid staat bij alle fases voorop.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6477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3" grpId="0" animBg="1"/>
      <p:bldP spid="5" grpId="0" animBg="1"/>
      <p:bldP spid="20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2e8ac7-e64a-4aa3-b394-7e2aa2a7114a">
      <Terms xmlns="http://schemas.microsoft.com/office/infopath/2007/PartnerControls"/>
    </lcf76f155ced4ddcb4097134ff3c332f>
    <TaxCatchAll xmlns="0ec08b81-510f-4c8f-9f3d-3c1e910920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5BF2798875F4CB713D97B85C1A600" ma:contentTypeVersion="12" ma:contentTypeDescription="Een nieuw document maken." ma:contentTypeScope="" ma:versionID="7a901eeb3927a08d95899a0482d9cc3b">
  <xsd:schema xmlns:xsd="http://www.w3.org/2001/XMLSchema" xmlns:xs="http://www.w3.org/2001/XMLSchema" xmlns:p="http://schemas.microsoft.com/office/2006/metadata/properties" xmlns:ns2="072e8ac7-e64a-4aa3-b394-7e2aa2a7114a" xmlns:ns3="0ec08b81-510f-4c8f-9f3d-3c1e910920ae" targetNamespace="http://schemas.microsoft.com/office/2006/metadata/properties" ma:root="true" ma:fieldsID="9b3bc0e5def601326ed7b99b68b1f049" ns2:_="" ns3:_="">
    <xsd:import namespace="072e8ac7-e64a-4aa3-b394-7e2aa2a7114a"/>
    <xsd:import namespace="0ec08b81-510f-4c8f-9f3d-3c1e91092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e8ac7-e64a-4aa3-b394-7e2aa2a71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47fd055c-1720-4c5e-b2b2-5a45d4575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08b81-510f-4c8f-9f3d-3c1e910920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b98e962-d894-4af1-938b-2ed4ac87558f}" ma:internalName="TaxCatchAll" ma:showField="CatchAllData" ma:web="0ec08b81-510f-4c8f-9f3d-3c1e91092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CB7F9E-88BF-4D0D-A611-55717174BF37}">
  <ds:schemaRefs>
    <ds:schemaRef ds:uri="http://schemas.microsoft.com/office/2006/metadata/properties"/>
    <ds:schemaRef ds:uri="http://schemas.microsoft.com/office/infopath/2007/PartnerControls"/>
    <ds:schemaRef ds:uri="072e8ac7-e64a-4aa3-b394-7e2aa2a7114a"/>
    <ds:schemaRef ds:uri="0ec08b81-510f-4c8f-9f3d-3c1e910920ae"/>
  </ds:schemaRefs>
</ds:datastoreItem>
</file>

<file path=customXml/itemProps2.xml><?xml version="1.0" encoding="utf-8"?>
<ds:datastoreItem xmlns:ds="http://schemas.openxmlformats.org/officeDocument/2006/customXml" ds:itemID="{05B7AFB0-9863-45E1-8DA6-9162B74CA6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AB6350-E9CE-43A8-A878-95F2DC327F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2e8ac7-e64a-4aa3-b394-7e2aa2a7114a"/>
    <ds:schemaRef ds:uri="0ec08b81-510f-4c8f-9f3d-3c1e91092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132</Words>
  <Application>Microsoft Office PowerPoint</Application>
  <PresentationFormat>Breedbeeld</PresentationFormat>
  <Paragraphs>29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10" baseType="lpstr">
      <vt:lpstr>Arial</vt:lpstr>
      <vt:lpstr>Bahnschrift</vt:lpstr>
      <vt:lpstr>Bahnschrift SemiBold</vt:lpstr>
      <vt:lpstr>Calibri</vt:lpstr>
      <vt:lpstr>Calibri Light</vt:lpstr>
      <vt:lpstr>Rockwell</vt:lpstr>
      <vt:lpstr>Rockwell Nova</vt:lpstr>
      <vt:lpstr>Wingdings</vt:lpstr>
      <vt:lpstr>Kantoorthema</vt:lpstr>
      <vt:lpstr>Stappenplan aardwarmteproject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Bodemenergie en Geothermie:  duurzame warmtebronnen in de ondergrond</dc:title>
  <dc:creator>Anouk Aal</dc:creator>
  <cp:lastModifiedBy>Anouk Aal</cp:lastModifiedBy>
  <cp:revision>7</cp:revision>
  <dcterms:created xsi:type="dcterms:W3CDTF">2023-06-13T07:54:38Z</dcterms:created>
  <dcterms:modified xsi:type="dcterms:W3CDTF">2024-01-03T10:21:36Z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0x010100F2A5BF2798875F4CB713D97B85C1A600</vt:lpwstr>
  </property>
  <property fmtid="{D5CDD505-2E9C-101B-9397-08002B2CF9AE}" pid="3" name="Order">
    <vt:r8>1408800</vt:r8>
  </property>
  <property fmtid="{D5CDD505-2E9C-101B-9397-08002B2CF9AE}" pid="4" name="MediaServiceImageTags">
    <vt:lpwstr/>
  </property>
</Properties>
</file>