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6811A-5EDA-1472-55E8-1F90E5055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36443D-6CAD-AA6C-8462-7B06C4B77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4AB810F-BA61-4ACC-9819-424C2281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55EEAE-9B9F-A4E6-4762-238269A0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5DE652-D20E-F8C7-4CBA-C669B332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82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7991E-B701-3230-810F-E4412CB2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721B609-5B60-65C4-DD34-0D2C588B2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2207D-16FE-4BBA-79DC-DE708B76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6830FF-AFF6-DC3F-EF71-29283F2A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FEBD02-CD76-0BBC-A2BD-438C11EFF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788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16A6A0C-81D8-BB51-30B8-78FD607AB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08E4BD-412A-4E17-1C40-A10418D49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E3AECE-E8BB-853F-A91F-F93EDD6D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4C657C-E9A7-6285-A18A-922B5744C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70110C-ACD6-7107-464C-0BF3B07E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401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6DAA7-7F7E-B8D5-5F5C-7BE19CED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Bahnschrift SemiBold" panose="020B0502040204020203" pitchFamily="34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DD0CC8-CCBB-B614-158A-60D366CA1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000">
                <a:latin typeface="Bahnschrift SemiBold" panose="020B0502040204020203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1600">
                <a:latin typeface="Rockwell Nova" panose="02060503020205020403" pitchFamily="18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latin typeface="Rockwell Nova" panose="02060503020205020403" pitchFamily="18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latin typeface="Rockwell Nova" panose="02060503020205020403" pitchFamily="18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latin typeface="Rockwell Nova" panose="02060503020205020403" pitchFamily="18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4F4F3-4A0A-6E2B-4E42-63A701EC3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99E8AB-9694-A9E0-FE81-F3FEFD68C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FDBA6CC-ED68-0ACC-8D7A-30CC825B67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3121" y="6240192"/>
            <a:ext cx="2126289" cy="6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6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DB2F6-AE51-F450-B95B-B894807AC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7F04D61-BEDC-86E6-99B5-D1B1A3A27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0ECE18-7E9D-31E7-B18E-F74257C93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911779-0141-AB4D-3826-A2DA9E52E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DFC070-62F4-FC80-B7F6-CD8FC394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04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B867C-BB6C-58FA-D2D7-70916B62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34D1A5-E3F8-7F04-19C4-99A61D2CA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7CF503-585A-79D9-73B8-3F648855D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562B83-6771-0AB2-22D1-74EE0AC6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5C631B-22D1-098B-BD3F-B49FC48DA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52910A-D18C-A579-347F-25953B122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66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B3DD7-1A0A-DD5E-27DA-54533ECE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426F48-5111-E046-326E-4F3F33721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2A4085-E871-9AEE-5B63-0EAFD8A2A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5949146-339E-A503-1F42-332A93FB8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B75D1D-3E5A-C91F-8AA1-C1F076ABC4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915BFCD-2EEE-46E7-8E73-BF52CB65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9309A69-0477-8C7E-0683-F4F43040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AE79E87-209F-AC64-8416-13AABD32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03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51E19-FFD1-1F63-5468-1B14C076B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60D37F1-4F60-242D-974A-EAB47C68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DB8F572-9701-3832-EB0E-9FF95CF5A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8CB5B3-12BF-FF1E-ECD5-B4A6F98F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33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9C1D920-A6B3-EB49-C2B1-8074D791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9D5793F-AA69-17B6-B718-577B4F1A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697C8C-9ED8-2679-C77E-99F93A0F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98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3CD7D-56C8-97A7-CC0F-CCAC8024E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2156A8-EC77-9C6D-327D-1FC00E4B7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CB7D22-8CA7-C273-59BE-4FB1E3D45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A3C7CA-6D6E-8838-AD4E-A14E4505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5866B5-1DF7-A5B5-A1B8-0F5AD84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DBAB8B-0EF8-14B6-604F-014322E93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97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A3E09-E39F-EF82-E1E2-5BD770B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BB2B632-126C-D9BD-D5A2-8F23B5F1C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AD08A2-19D7-3CF5-44D2-62F060A2B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99A6F6-A317-566A-1962-558B8A12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244E-A0B8-49D1-843F-886A6C6DDD23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3C0F91-D704-0E6B-7F0E-EEDED6AD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6D19EC-2BD5-96F0-BF5E-58E56837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9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0295B65-0D7E-A28A-3E16-133D6D69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EC128A9-D3C8-06C9-B208-56DE44975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F6C19C-B45C-8D70-9387-021B69E77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B244E-A0B8-49D1-843F-886A6C6DDD23}" type="datetimeFigureOut">
              <a:rPr lang="nl-NL" smtClean="0"/>
              <a:t>15-1-2024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2D5523-0246-B92D-B6DB-644FD3DAC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3AA96C-9EA1-65E9-72DC-3B91F9A90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8F7FB-B345-4AF7-8391-8938800C8E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64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018CA-6C74-DBA0-68FB-F670CCEA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Rollen en verantwoordelijkheden bij aardwarmte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917B5B9-8701-B657-5ACB-D08FF6A4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336001" y="1463305"/>
            <a:ext cx="2031100" cy="7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8D7581E-A923-C7D8-AB39-9701EA44F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-6771" b="-9584"/>
          <a:stretch/>
        </p:blipFill>
        <p:spPr bwMode="auto">
          <a:xfrm>
            <a:off x="336001" y="3724111"/>
            <a:ext cx="1884399" cy="8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41F1EC6-E5B4-88AF-4052-089513AC5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98031" y="1485000"/>
            <a:ext cx="1728000" cy="2016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FEDBE7C-C87E-101D-D097-5CF4FA424B0A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341077" y="1485000"/>
            <a:ext cx="1728000" cy="2016000"/>
          </a:xfrm>
          <a:prstGeom prst="rect">
            <a:avLst/>
          </a:prstGeom>
        </p:spPr>
      </p:pic>
      <p:pic>
        <p:nvPicPr>
          <p:cNvPr id="8" name="Tijdelijke aanduiding voor afbeelding 10">
            <a:extLst>
              <a:ext uri="{FF2B5EF4-FFF2-40B4-BE49-F238E27FC236}">
                <a16:creationId xmlns:a16="http://schemas.microsoft.com/office/drawing/2014/main" id="{57D7447E-E858-3E11-38B7-24FADE8436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" b="192"/>
          <a:stretch/>
        </p:blipFill>
        <p:spPr>
          <a:xfrm>
            <a:off x="8102267" y="4767305"/>
            <a:ext cx="528366" cy="526340"/>
          </a:xfrm>
          <a:prstGeom prst="rect">
            <a:avLst/>
          </a:prstGeom>
          <a:noFill/>
        </p:spPr>
      </p:pic>
      <p:pic>
        <p:nvPicPr>
          <p:cNvPr id="9" name="Tijdelijke aanduiding voor afbeelding 12">
            <a:extLst>
              <a:ext uri="{FF2B5EF4-FFF2-40B4-BE49-F238E27FC236}">
                <a16:creationId xmlns:a16="http://schemas.microsoft.com/office/drawing/2014/main" id="{DEEC0970-661E-F23C-5CC8-970DFFD9E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2063" b="2063"/>
          <a:stretch/>
        </p:blipFill>
        <p:spPr>
          <a:xfrm>
            <a:off x="7935329" y="3408507"/>
            <a:ext cx="862243" cy="95483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8A8A0D0-078C-BB71-6986-298D48A5E3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18585" y="1677955"/>
            <a:ext cx="1976000" cy="56160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C405924-20CB-3F0A-949A-EFB247361ABC}"/>
              </a:ext>
            </a:extLst>
          </p:cNvPr>
          <p:cNvSpPr txBox="1"/>
          <p:nvPr/>
        </p:nvSpPr>
        <p:spPr>
          <a:xfrm>
            <a:off x="787123" y="2393311"/>
            <a:ext cx="1884399" cy="7740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7800" marR="0" lvl="3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Ontwikkelt beleid</a:t>
            </a:r>
            <a:endParaRPr kumimoji="0" lang="en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 Nova Light"/>
              <a:ea typeface="+mn-ea"/>
              <a:cs typeface="+mn-cs"/>
            </a:endParaRPr>
          </a:p>
          <a:p>
            <a:pPr marL="177800" marR="0" lvl="3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Voorziet in wetgeving</a:t>
            </a:r>
            <a:endParaRPr kumimoji="0" lang="en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 Nova Light"/>
              <a:ea typeface="+mn-ea"/>
              <a:cs typeface="+mn-cs"/>
            </a:endParaRPr>
          </a:p>
          <a:p>
            <a:pPr marL="177800" marR="0" lvl="3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Verleent vergunningen</a:t>
            </a:r>
            <a:endParaRPr kumimoji="0" lang="en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 Nova Light"/>
              <a:ea typeface="+mn-ea"/>
              <a:cs typeface="+mn-cs"/>
            </a:endParaRPr>
          </a:p>
          <a:p>
            <a:pPr marL="177800" marR="0" lvl="3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Verleent subsidies</a:t>
            </a:r>
            <a:endParaRPr kumimoji="0" lang="en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 Nova Light"/>
              <a:ea typeface="+mn-ea"/>
              <a:cs typeface="+mn-cs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21EF3FA-1B8E-F9AC-8A8E-FDF5EAFE6AE6}"/>
              </a:ext>
            </a:extLst>
          </p:cNvPr>
          <p:cNvSpPr txBox="1"/>
          <p:nvPr/>
        </p:nvSpPr>
        <p:spPr>
          <a:xfrm>
            <a:off x="787123" y="4768218"/>
            <a:ext cx="1752877" cy="75661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7800" marR="0" lvl="3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Advisering van het </a:t>
            </a:r>
            <a:b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ministerie van </a:t>
            </a:r>
            <a:b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Economische Zaken </a:t>
            </a:r>
            <a:b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en Klimaat</a:t>
            </a:r>
          </a:p>
          <a:p>
            <a:pPr marL="177800" marR="0" lvl="3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Toezicht en handhaving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C883B13-E822-BAE9-11AE-859AFBF11FAB}"/>
              </a:ext>
            </a:extLst>
          </p:cNvPr>
          <p:cNvSpPr txBox="1"/>
          <p:nvPr/>
        </p:nvSpPr>
        <p:spPr>
          <a:xfrm>
            <a:off x="3181389" y="3871424"/>
            <a:ext cx="1884400" cy="165173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7800" marR="0" lvl="3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Aanwijzen drinkwater-beschermingsgebieden</a:t>
            </a:r>
          </a:p>
          <a:p>
            <a:pPr marL="177800" marR="0" lvl="3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Ondersteuning bij het inpassen van projecten </a:t>
            </a:r>
            <a:b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in de omgeving</a:t>
            </a:r>
          </a:p>
          <a:p>
            <a:pPr marL="177800" marR="0" lvl="3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Advisering aan het ministerie van Economische Zaken </a:t>
            </a:r>
            <a:b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en Klimaat over verlenen </a:t>
            </a:r>
            <a:b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van opsporings- winningsvergunningen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34013F4-4148-7AEC-7EDC-9399373D5B81}"/>
              </a:ext>
            </a:extLst>
          </p:cNvPr>
          <p:cNvSpPr txBox="1"/>
          <p:nvPr/>
        </p:nvSpPr>
        <p:spPr>
          <a:xfrm>
            <a:off x="5251060" y="3871424"/>
            <a:ext cx="2215297" cy="19928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46063" marR="0" lvl="3" indent="-2460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Afstemming ruimtelijk‐ en milieubeleid en vergunning-verlening met het ministerie van Economische Zaken en Klimaat</a:t>
            </a:r>
          </a:p>
          <a:p>
            <a:pPr marL="246063" marR="0" lvl="3" indent="-2460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Advies over lokale omstandig-heden voor opsporings- en winningsvergunningen en bij omgevings-vergunning</a:t>
            </a:r>
          </a:p>
          <a:p>
            <a:pPr marL="246063" marR="0" lvl="3" indent="-2460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Ondersteuning bij het inpassen van projecten in de omgeving</a:t>
            </a:r>
          </a:p>
          <a:p>
            <a:pPr marL="246063" marR="0" lvl="3" indent="-24606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De rol van gemeenten kan veranderen als de Warmtewet wordt aangepast.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2418CFA-846C-E744-BC70-D0914CB2829B}"/>
              </a:ext>
            </a:extLst>
          </p:cNvPr>
          <p:cNvSpPr txBox="1"/>
          <p:nvPr/>
        </p:nvSpPr>
        <p:spPr>
          <a:xfrm>
            <a:off x="8837331" y="4766541"/>
            <a:ext cx="3151530" cy="109773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7800" marR="0" lvl="3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Energie Beheer Nederland (EBN) richt zich op doelmatige opsporing en winning, planmatig beheer en optimale afzet van koolwaterstoffen.</a:t>
            </a:r>
          </a:p>
          <a:p>
            <a:pPr marL="177800" marR="0" lvl="3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Adviseert de overheid over energie- en klimaatbeleid. </a:t>
            </a:r>
          </a:p>
          <a:p>
            <a:pPr marL="177800" marR="0" lvl="3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EBN neemt ook (financieel) deel aan </a:t>
            </a:r>
            <a:b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de winning van aardwarmte op locaties.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8CD6AF51-9363-5CA4-9614-B2DD174648E1}"/>
              </a:ext>
            </a:extLst>
          </p:cNvPr>
          <p:cNvSpPr txBox="1"/>
          <p:nvPr/>
        </p:nvSpPr>
        <p:spPr>
          <a:xfrm>
            <a:off x="8837330" y="3562462"/>
            <a:ext cx="3151531" cy="75661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7800" marR="0" lvl="3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Geothermie Nederland verenigt alle ondernemingen en organisaties met </a:t>
            </a:r>
            <a:b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</a:b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een zakelijk belang in de geothermiesector.</a:t>
            </a:r>
          </a:p>
          <a:p>
            <a:pPr marL="177800" marR="0" lvl="3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Initiatiefnemer en beheerder van allesoveraardwarmte.nl.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CD7B280-D4C2-E004-8C9A-06FC248AD6C7}"/>
              </a:ext>
            </a:extLst>
          </p:cNvPr>
          <p:cNvSpPr txBox="1"/>
          <p:nvPr/>
        </p:nvSpPr>
        <p:spPr>
          <a:xfrm>
            <a:off x="8837330" y="2393311"/>
            <a:ext cx="2994732" cy="7740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7800" marR="0" lvl="3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Adviezen over vergunningen (EZK)</a:t>
            </a:r>
          </a:p>
          <a:p>
            <a:pPr marL="177800" marR="0" lvl="3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Technische evaluaties (RVO)</a:t>
            </a:r>
          </a:p>
          <a:p>
            <a:pPr marL="177800" marR="0" lvl="3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Databeheer (NLOG)</a:t>
            </a:r>
          </a:p>
          <a:p>
            <a:pPr marL="177800" marR="0" lvl="3" indent="-1778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74333"/>
              </a:buClr>
              <a:buSzTx/>
              <a:buFont typeface="Wingdings" panose="05000000000000000000" pitchFamily="2" charset="2"/>
              <a:buChar char=""/>
              <a:tabLst/>
              <a:defRPr/>
            </a:pPr>
            <a:r>
              <a:rPr kumimoji="0" lang="nl-NL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 Nova Light"/>
                <a:ea typeface="+mn-ea"/>
                <a:cs typeface="+mn-cs"/>
              </a:rPr>
              <a:t>ThermoGIS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917640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Breedbeeld</PresentationFormat>
  <Paragraphs>23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9" baseType="lpstr">
      <vt:lpstr>Arial</vt:lpstr>
      <vt:lpstr>Bahnschrift SemiBold</vt:lpstr>
      <vt:lpstr>Calibri</vt:lpstr>
      <vt:lpstr>Calibri Light</vt:lpstr>
      <vt:lpstr>Rockwell Nova</vt:lpstr>
      <vt:lpstr>Rockwell Nova Light</vt:lpstr>
      <vt:lpstr>Wingdings</vt:lpstr>
      <vt:lpstr>1_Kantoorthema</vt:lpstr>
      <vt:lpstr>Rollen en verantwoordelijkheden bij aardwarmte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Rollen en verantwoordelijkheden bij aardwarmte</dc:title>
  <dc:creator>Anouk Aal</dc:creator>
  <cp:lastModifiedBy>Anouk Aal</cp:lastModifiedBy>
  <cp:revision>1</cp:revision>
  <dcterms:created xsi:type="dcterms:W3CDTF">2024-01-15T11:16:28Z</dcterms:created>
  <dcterms:modified xsi:type="dcterms:W3CDTF">2024-01-15T11:16:51Z</dcterms:modified>
</cp:coreProperties>
</file>