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ouk" userId="914e926b-14a4-493a-8b95-b635413e9bcb" providerId="ADAL" clId="{52679532-CAC3-4DA9-BAE7-FC5D22EC661D}"/>
    <pc:docChg chg="custSel addSld delSld modSld">
      <pc:chgData name="Anouk" userId="914e926b-14a4-493a-8b95-b635413e9bcb" providerId="ADAL" clId="{52679532-CAC3-4DA9-BAE7-FC5D22EC661D}" dt="2024-01-15T12:12:57.095" v="4" actId="20577"/>
      <pc:docMkLst>
        <pc:docMk/>
      </pc:docMkLst>
      <pc:sldChg chg="del">
        <pc:chgData name="Anouk" userId="914e926b-14a4-493a-8b95-b635413e9bcb" providerId="ADAL" clId="{52679532-CAC3-4DA9-BAE7-FC5D22EC661D}" dt="2024-01-15T12:12:15.745" v="1" actId="47"/>
        <pc:sldMkLst>
          <pc:docMk/>
          <pc:sldMk cId="3216511650" sldId="259"/>
        </pc:sldMkLst>
      </pc:sldChg>
      <pc:sldChg chg="modSp add mod">
        <pc:chgData name="Anouk" userId="914e926b-14a4-493a-8b95-b635413e9bcb" providerId="ADAL" clId="{52679532-CAC3-4DA9-BAE7-FC5D22EC661D}" dt="2024-01-15T12:12:57.095" v="4" actId="20577"/>
        <pc:sldMkLst>
          <pc:docMk/>
          <pc:sldMk cId="3490890912" sldId="268"/>
        </pc:sldMkLst>
        <pc:spChg chg="mod">
          <ac:chgData name="Anouk" userId="914e926b-14a4-493a-8b95-b635413e9bcb" providerId="ADAL" clId="{52679532-CAC3-4DA9-BAE7-FC5D22EC661D}" dt="2024-01-15T12:12:57.095" v="4" actId="20577"/>
          <ac:spMkLst>
            <pc:docMk/>
            <pc:sldMk cId="3490890912" sldId="268"/>
            <ac:spMk id="79" creationId="{3ACD94D2-4D72-114A-9938-3E7E6BD9EA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96811A-5EDA-1472-55E8-1F90E5055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36443D-6CAD-AA6C-8462-7B06C4B77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AB810F-BA61-4ACC-9819-424C2281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55EEAE-9B9F-A4E6-4762-238269A09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5DE652-D20E-F8C7-4CBA-C669B3326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79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7991E-B701-3230-810F-E4412CB23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721B609-5B60-65C4-DD34-0D2C588B2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12207D-16FE-4BBA-79DC-DE708B76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6830FF-AFF6-DC3F-EF71-29283F2A4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FEBD02-CD76-0BBC-A2BD-438C11EF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47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16A6A0C-81D8-BB51-30B8-78FD607ABC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08E4BD-412A-4E17-1C40-A10418D49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E3AECE-E8BB-853F-A91F-F93EDD6D8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4C657C-E9A7-6285-A18A-922B5744C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70110C-ACD6-7107-464C-0BF3B07E2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8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76DAA7-7F7E-B8D5-5F5C-7BE19CED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2060"/>
                </a:solidFill>
                <a:latin typeface="Bahnschrift SemiBold" panose="020B0502040204020203" pitchFamily="34" charset="0"/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DD0CC8-CCBB-B614-158A-60D366CA1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000">
                <a:latin typeface="Bahnschrift SemiBold" panose="020B0502040204020203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latin typeface="Rockwell Nova" panose="02060503020205020403" pitchFamily="18" charset="0"/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B4F4F3-4A0A-6E2B-4E42-63A701EC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99E8AB-9694-A9E0-FE81-F3FEFD68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FDBA6CC-ED68-0ACC-8D7A-30CC825B67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13121" y="6240192"/>
            <a:ext cx="2126289" cy="61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0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DB2F6-AE51-F450-B95B-B894807AC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F04D61-BEDC-86E6-99B5-D1B1A3A27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0ECE18-7E9D-31E7-B18E-F74257C93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911779-0141-AB4D-3826-A2DA9E52E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DFC070-62F4-FC80-B7F6-CD8FC3949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44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B867C-BB6C-58FA-D2D7-70916B62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34D1A5-E3F8-7F04-19C4-99A61D2CA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7CF503-585A-79D9-73B8-3F648855D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562B83-6771-0AB2-22D1-74EE0AC6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95C631B-22D1-098B-BD3F-B49FC48DA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52910A-D18C-A579-347F-25953B12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55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1B3DD7-1A0A-DD5E-27DA-54533ECE5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426F48-5111-E046-326E-4F3F33721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82A4085-E871-9AEE-5B63-0EAFD8A2A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5949146-339E-A503-1F42-332A93FB8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B75D1D-3E5A-C91F-8AA1-C1F076ABC4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915BFCD-2EEE-46E7-8E73-BF52CB65A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9309A69-0477-8C7E-0683-F4F43040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AE79E87-209F-AC64-8416-13AABD32D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233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F51E19-FFD1-1F63-5468-1B14C076B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60D37F1-4F60-242D-974A-EAB47C68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DB8F572-9701-3832-EB0E-9FF95CF5A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98CB5B3-12BF-FF1E-ECD5-B4A6F98F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218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9C1D920-A6B3-EB49-C2B1-8074D791B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9D5793F-AA69-17B6-B718-577B4F1A4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6697C8C-9ED8-2679-C77E-99F93A0FB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404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83CD7D-56C8-97A7-CC0F-CCAC8024E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2156A8-EC77-9C6D-327D-1FC00E4B7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1CB7D22-8CA7-C273-59BE-4FB1E3D45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6A3C7CA-6D6E-8838-AD4E-A14E45056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F5866B5-1DF7-A5B5-A1B8-0F5AD844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DBAB8B-0EF8-14B6-604F-014322E93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73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7A3E09-E39F-EF82-E1E2-5BD770B2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BB2B632-126C-D9BD-D5A2-8F23B5F1C2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3AD08A2-19D7-3CF5-44D2-62F060A2B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99A6F6-A317-566A-1962-558B8A12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244E-A0B8-49D1-843F-886A6C6DDD2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D3C0F91-D704-0E6B-7F0E-EEDED6ADC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A6D19EC-2BD5-96F0-BF5E-58E568371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679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0295B65-0D7E-A28A-3E16-133D6D691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EC128A9-D3C8-06C9-B208-56DE44975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F6C19C-B45C-8D70-9387-021B69E77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244E-A0B8-49D1-843F-886A6C6DDD23}" type="datetimeFigureOut">
              <a:rPr lang="nl-NL" smtClean="0"/>
              <a:t>15-1-2024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2D5523-0246-B92D-B6DB-644FD3DAC4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3AA96C-9EA1-65E9-72DC-3B91F9A90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8F7FB-B345-4AF7-8391-8938800C8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19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ardwarmte">
            <a:extLst>
              <a:ext uri="{FF2B5EF4-FFF2-40B4-BE49-F238E27FC236}">
                <a16:creationId xmlns:a16="http://schemas.microsoft.com/office/drawing/2014/main" id="{71B102CB-A0A2-C9BC-C7B3-122AC2586C4F}"/>
              </a:ext>
            </a:extLst>
          </p:cNvPr>
          <p:cNvSpPr txBox="1"/>
          <p:nvPr/>
        </p:nvSpPr>
        <p:spPr>
          <a:xfrm>
            <a:off x="1198848" y="4111627"/>
            <a:ext cx="56265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dirty="0">
                <a:ln/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Museo Sans"/>
                <a:rtl val="0"/>
              </a:rPr>
              <a:t>aardwarmte</a:t>
            </a:r>
          </a:p>
        </p:txBody>
      </p:sp>
      <p:sp>
        <p:nvSpPr>
          <p:cNvPr id="78" name="Titel 1">
            <a:extLst>
              <a:ext uri="{FF2B5EF4-FFF2-40B4-BE49-F238E27FC236}">
                <a16:creationId xmlns:a16="http://schemas.microsoft.com/office/drawing/2014/main" id="{CA81F09E-B6A1-8A93-7724-1A295A1EB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612" y="169441"/>
            <a:ext cx="11541388" cy="1325563"/>
          </a:xfrm>
        </p:spPr>
        <p:txBody>
          <a:bodyPr/>
          <a:lstStyle/>
          <a:p>
            <a:r>
              <a:rPr lang="nl-NL" dirty="0"/>
              <a:t>Risico’s en perceptie bij aardwarmtewinning</a:t>
            </a:r>
          </a:p>
        </p:txBody>
      </p:sp>
      <p:sp>
        <p:nvSpPr>
          <p:cNvPr id="79" name="Tijdelijke aanduiding voor inhoud 2">
            <a:extLst>
              <a:ext uri="{FF2B5EF4-FFF2-40B4-BE49-F238E27FC236}">
                <a16:creationId xmlns:a16="http://schemas.microsoft.com/office/drawing/2014/main" id="{3ACD94D2-4D72-114A-9938-3E7E6BD9E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612" y="1177412"/>
            <a:ext cx="8493389" cy="5698191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400" dirty="0"/>
              <a:t>Mijnbouwactiviteit en seismiciteit</a:t>
            </a:r>
          </a:p>
          <a:p>
            <a:r>
              <a:rPr lang="nl-NL" sz="1200" dirty="0">
                <a:latin typeface="Rockwell Nova Light" panose="02060303020205020403" pitchFamily="18" charset="0"/>
              </a:rPr>
              <a:t>Het gevaar voor aardbevingen als gevolg van aardwarmtewinning is minimaal. </a:t>
            </a:r>
            <a:br>
              <a:rPr lang="nl-NL" sz="1200" dirty="0">
                <a:latin typeface="Rockwell Nova Light" panose="02060303020205020403" pitchFamily="18" charset="0"/>
              </a:rPr>
            </a:br>
            <a:r>
              <a:rPr lang="nl-NL" sz="1200" dirty="0">
                <a:latin typeface="Rockwell Nova Light" panose="02060303020205020403" pitchFamily="18" charset="0"/>
              </a:rPr>
              <a:t>Zo wordt, in tegenstelling tot de gasvelden in Nederland, geen volume </a:t>
            </a:r>
            <a:br>
              <a:rPr lang="nl-NL" sz="1200" dirty="0">
                <a:latin typeface="Rockwell Nova Light" panose="02060303020205020403" pitchFamily="18" charset="0"/>
              </a:rPr>
            </a:br>
            <a:r>
              <a:rPr lang="nl-NL" sz="1200" dirty="0">
                <a:latin typeface="Rockwell Nova Light" panose="02060303020205020403" pitchFamily="18" charset="0"/>
              </a:rPr>
              <a:t>onttrokken aan de ondergrond. </a:t>
            </a:r>
            <a:br>
              <a:rPr lang="nl-NL" sz="1200" dirty="0">
                <a:latin typeface="Rockwell Nova Light" panose="02060303020205020403" pitchFamily="18" charset="0"/>
              </a:rPr>
            </a:br>
            <a:r>
              <a:rPr lang="nl-NL" sz="1200" dirty="0">
                <a:latin typeface="Rockwell Nova Light" panose="02060303020205020403" pitchFamily="18" charset="0"/>
              </a:rPr>
              <a:t>Ervaringen met gaswinning maken dat beleid heel strikt en risicomijdend is.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400" dirty="0"/>
              <a:t>Radioactief materiaal</a:t>
            </a:r>
          </a:p>
          <a:p>
            <a:r>
              <a:rPr lang="nl-NL" sz="1200" dirty="0">
                <a:latin typeface="Rockwell Nova Light" panose="02060303020205020403" pitchFamily="18" charset="0"/>
              </a:rPr>
              <a:t>Materiaal uit de diepe ondergrond kan licht radioactief zijn, doordat de aarde van </a:t>
            </a:r>
            <a:br>
              <a:rPr lang="nl-NL" sz="1200" dirty="0">
                <a:latin typeface="Rockwell Nova Light" panose="02060303020205020403" pitchFamily="18" charset="0"/>
              </a:rPr>
            </a:br>
            <a:r>
              <a:rPr lang="nl-NL" sz="1200" dirty="0">
                <a:latin typeface="Rockwell Nova Light" panose="02060303020205020403" pitchFamily="18" charset="0"/>
              </a:rPr>
              <a:t>nature radioactieve stoffen bevat. Bij het winnen van aardwarmte worden uit </a:t>
            </a:r>
            <a:br>
              <a:rPr lang="nl-NL" sz="1200" dirty="0">
                <a:latin typeface="Rockwell Nova Light" panose="02060303020205020403" pitchFamily="18" charset="0"/>
              </a:rPr>
            </a:br>
            <a:r>
              <a:rPr lang="nl-NL" sz="1200" dirty="0">
                <a:latin typeface="Rockwell Nova Light" panose="02060303020205020403" pitchFamily="18" charset="0"/>
              </a:rPr>
              <a:t>voorzorg maatregelen genomen voor stralingsbescherming, ook wordt bijzondere </a:t>
            </a:r>
            <a:br>
              <a:rPr lang="nl-NL" sz="1200" dirty="0">
                <a:latin typeface="Rockwell Nova Light" panose="02060303020205020403" pitchFamily="18" charset="0"/>
              </a:rPr>
            </a:br>
            <a:r>
              <a:rPr lang="nl-NL" sz="1200" dirty="0">
                <a:latin typeface="Rockwell Nova Light" panose="02060303020205020403" pitchFamily="18" charset="0"/>
              </a:rPr>
              <a:t>afvalverwerking geregeld. Radioactief materiaal wordt uit het water gefilterd en </a:t>
            </a:r>
            <a:br>
              <a:rPr lang="nl-NL" sz="1200" dirty="0">
                <a:latin typeface="Rockwell Nova Light" panose="02060303020205020403" pitchFamily="18" charset="0"/>
              </a:rPr>
            </a:br>
            <a:r>
              <a:rPr lang="nl-NL" sz="1200" dirty="0">
                <a:latin typeface="Rockwell Nova Light" panose="02060303020205020403" pitchFamily="18" charset="0"/>
              </a:rPr>
              <a:t>door gecertificeerd bedrijf van terrein verwijdert.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400" dirty="0"/>
              <a:t>Ondergrond en drinkwater</a:t>
            </a:r>
          </a:p>
          <a:p>
            <a:r>
              <a:rPr lang="nl-NL" sz="1200" dirty="0">
                <a:latin typeface="Rockwell Nova Light" panose="02060303020205020403" pitchFamily="18" charset="0"/>
              </a:rPr>
              <a:t>Drinkwater is een schoon goed. Nu er meer energietoepassingen in de </a:t>
            </a:r>
            <a:br>
              <a:rPr lang="nl-NL" sz="1200" dirty="0">
                <a:latin typeface="Rockwell Nova Light" panose="02060303020205020403" pitchFamily="18" charset="0"/>
              </a:rPr>
            </a:br>
            <a:r>
              <a:rPr lang="nl-NL" sz="1200" dirty="0">
                <a:latin typeface="Rockwell Nova Light" panose="02060303020205020403" pitchFamily="18" charset="0"/>
              </a:rPr>
              <a:t>ondergrond plaatsvinden is afstemming belangrijk:  </a:t>
            </a:r>
            <a:br>
              <a:rPr lang="nl-NL" sz="1200" dirty="0">
                <a:latin typeface="Rockwell Nova Light" panose="02060303020205020403" pitchFamily="18" charset="0"/>
              </a:rPr>
            </a:br>
            <a:r>
              <a:rPr lang="nl-NL" sz="1200" dirty="0">
                <a:latin typeface="Rockwell Nova Light" panose="02060303020205020403" pitchFamily="18" charset="0"/>
              </a:rPr>
              <a:t>drinkwater, bodemenergie, geothermie, opslag, infrastructuur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nl-NL" sz="1400" dirty="0"/>
              <a:t>Bodemdaling</a:t>
            </a:r>
          </a:p>
          <a:p>
            <a:r>
              <a:rPr lang="nl-NL" sz="1200" dirty="0">
                <a:latin typeface="Rockwell Nova Light" panose="02060303020205020403" pitchFamily="18" charset="0"/>
              </a:rPr>
              <a:t>Kansen op bodemdaling zijn nihil omdat er bij aardwarmtewinning geen </a:t>
            </a:r>
            <a:br>
              <a:rPr lang="nl-NL" sz="1200" dirty="0">
                <a:latin typeface="Rockwell Nova Light" panose="02060303020205020403" pitchFamily="18" charset="0"/>
              </a:rPr>
            </a:br>
            <a:r>
              <a:rPr lang="nl-NL" sz="1200" dirty="0">
                <a:latin typeface="Rockwell Nova Light" panose="02060303020205020403" pitchFamily="18" charset="0"/>
              </a:rPr>
              <a:t>onttrekking plaatsvindt.</a:t>
            </a:r>
          </a:p>
          <a:p>
            <a:r>
              <a:rPr lang="nl-NL" dirty="0"/>
              <a:t>Geothermie is in Nederland een relatief nieuwe duurzame energiebron. En dat roept natuurlijk vragen op. Een geothermie initiatiefnemer zal omwonenden bij het project betrekken en informeren. </a:t>
            </a:r>
          </a:p>
          <a:p>
            <a:endParaRPr lang="nl-NL" dirty="0"/>
          </a:p>
        </p:txBody>
      </p:sp>
      <p:pic>
        <p:nvPicPr>
          <p:cNvPr id="3" name="Afbeelding 2" descr="Afbeelding met hemel, persoon, wolk, kleding&#10;&#10;Automatisch gegenereerde beschrijving">
            <a:extLst>
              <a:ext uri="{FF2B5EF4-FFF2-40B4-BE49-F238E27FC236}">
                <a16:creationId xmlns:a16="http://schemas.microsoft.com/office/drawing/2014/main" id="{AA7DCFC9-3329-396D-4A4A-FB8DC6ECC3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017" y="1177412"/>
            <a:ext cx="4994857" cy="374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8909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A5BF2798875F4CB713D97B85C1A600" ma:contentTypeVersion="0" ma:contentTypeDescription="Een nieuw document maken." ma:contentTypeScope="" ma:versionID="5a8b9ed2149cd01fa163203fd81a4b8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f33f2cde62b73ee3b5b7efaee561e5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1A6DFB-D49A-4BD6-BF2C-D2752A9111A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637EDC1-4E9E-407B-91DD-D600A6359A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A55C08-9F50-450E-97EB-B9E6AFCC59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188</Words>
  <Application>Microsoft Office PowerPoint</Application>
  <PresentationFormat>Breedbeeld</PresentationFormat>
  <Paragraphs>11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9" baseType="lpstr">
      <vt:lpstr>Arial</vt:lpstr>
      <vt:lpstr>Bahnschrift SemiBold</vt:lpstr>
      <vt:lpstr>Calibri</vt:lpstr>
      <vt:lpstr>Calibri Light</vt:lpstr>
      <vt:lpstr>Rockwell Nova</vt:lpstr>
      <vt:lpstr>Rockwell Nova Light</vt:lpstr>
      <vt:lpstr>Wingdings</vt:lpstr>
      <vt:lpstr>Kantoorthema</vt:lpstr>
      <vt:lpstr>Risico’s en perceptie bij aardwarmtewinning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Bodemenergie en Geothermie:  duurzame warmtebronnen in de ondergrond</dc:title>
  <dc:creator>Anouk Aal</dc:creator>
  <cp:lastModifiedBy>Anouk</cp:lastModifiedBy>
  <cp:revision>6</cp:revision>
  <dcterms:created xsi:type="dcterms:W3CDTF">2023-06-13T07:54:38Z</dcterms:created>
  <dcterms:modified xsi:type="dcterms:W3CDTF">2024-01-15T12:14:24Z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0x010100F2A5BF2798875F4CB713D97B85C1A600</vt:lpwstr>
  </property>
  <property fmtid="{D5CDD505-2E9C-101B-9397-08002B2CF9AE}" pid="3" name="Order">
    <vt:r8>1411800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