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6811A-5EDA-1472-55E8-1F90E5055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36443D-6CAD-AA6C-8462-7B06C4B7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AB810F-BA61-4ACC-9819-424C2281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55EEAE-9B9F-A4E6-4762-238269A0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5DE652-D20E-F8C7-4CBA-C669B332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79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7991E-B701-3230-810F-E4412CB2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21B609-5B60-65C4-DD34-0D2C588B2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12207D-16FE-4BBA-79DC-DE708B76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6830FF-AFF6-DC3F-EF71-29283F2A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FEBD02-CD76-0BBC-A2BD-438C11EF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7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16A6A0C-81D8-BB51-30B8-78FD607AB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08E4BD-412A-4E17-1C40-A10418D49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E3AECE-E8BB-853F-A91F-F93EDD6D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C657C-E9A7-6285-A18A-922B5744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70110C-ACD6-7107-464C-0BF3B07E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8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6DAA7-7F7E-B8D5-5F5C-7BE19CED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Bahnschrift SemiBold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DD0CC8-CCBB-B614-158A-60D366CA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000">
                <a:latin typeface="Bahnschrift SemiBold" panose="020B0502040204020203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B4F4F3-4A0A-6E2B-4E42-63A701EC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99E8AB-9694-A9E0-FE81-F3FEFD68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FDBA6CC-ED68-0ACC-8D7A-30CC825B67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13121" y="6240192"/>
            <a:ext cx="2126289" cy="6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DB2F6-AE51-F450-B95B-B894807AC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F04D61-BEDC-86E6-99B5-D1B1A3A2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ECE18-7E9D-31E7-B18E-F74257C9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911779-0141-AB4D-3826-A2DA9E52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DFC070-62F4-FC80-B7F6-CD8FC394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44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B867C-BB6C-58FA-D2D7-70916B62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34D1A5-E3F8-7F04-19C4-99A61D2CA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7CF503-585A-79D9-73B8-3F648855D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562B83-6771-0AB2-22D1-74EE0AC6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5C631B-22D1-098B-BD3F-B49FC48D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52910A-D18C-A579-347F-25953B12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55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1B3DD7-1A0A-DD5E-27DA-54533ECE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426F48-5111-E046-326E-4F3F33721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2A4085-E871-9AEE-5B63-0EAFD8A2A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5949146-339E-A503-1F42-332A93FB8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B75D1D-3E5A-C91F-8AA1-C1F076ABC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915BFCD-2EEE-46E7-8E73-BF52CB65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309A69-0477-8C7E-0683-F4F43040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E79E87-209F-AC64-8416-13AABD32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33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51E19-FFD1-1F63-5468-1B14C076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0D37F1-4F60-242D-974A-EAB47C68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B8F572-9701-3832-EB0E-9FF95CF5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8CB5B3-12BF-FF1E-ECD5-B4A6F98F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18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C1D920-A6B3-EB49-C2B1-8074D791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D5793F-AA69-17B6-B718-577B4F1A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697C8C-9ED8-2679-C77E-99F93A0F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04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3CD7D-56C8-97A7-CC0F-CCAC8024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2156A8-EC77-9C6D-327D-1FC00E4B7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CB7D22-8CA7-C273-59BE-4FB1E3D45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A3C7CA-6D6E-8838-AD4E-A14E4505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5866B5-1DF7-A5B5-A1B8-0F5AD844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DBAB8B-0EF8-14B6-604F-014322E9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3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A3E09-E39F-EF82-E1E2-5BD770B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BB2B632-126C-D9BD-D5A2-8F23B5F1C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AD08A2-19D7-3CF5-44D2-62F060A2B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99A6F6-A317-566A-1962-558B8A12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3C0F91-D704-0E6B-7F0E-EEDED6AD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6D19EC-2BD5-96F0-BF5E-58E56837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79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0295B65-0D7E-A28A-3E16-133D6D69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C128A9-D3C8-06C9-B208-56DE4497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F6C19C-B45C-8D70-9387-021B69E77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2D5523-0246-B92D-B6DB-644FD3DAC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3AA96C-9EA1-65E9-72DC-3B91F9A90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1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ardwarmte">
            <a:extLst>
              <a:ext uri="{FF2B5EF4-FFF2-40B4-BE49-F238E27FC236}">
                <a16:creationId xmlns:a16="http://schemas.microsoft.com/office/drawing/2014/main" id="{71B102CB-A0A2-C9BC-C7B3-122AC2586C4F}"/>
              </a:ext>
            </a:extLst>
          </p:cNvPr>
          <p:cNvSpPr txBox="1"/>
          <p:nvPr/>
        </p:nvSpPr>
        <p:spPr>
          <a:xfrm>
            <a:off x="1198848" y="4111627"/>
            <a:ext cx="56265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nl-NL" sz="800" spc="0" baseline="0" dirty="0">
                <a:ln/>
                <a:solidFill>
                  <a:srgbClr val="FFFFFF"/>
                </a:solidFill>
                <a:latin typeface="+mj-lt"/>
                <a:sym typeface="Museo Sans"/>
                <a:rtl val="0"/>
              </a:rPr>
              <a:t>aardwarmte</a:t>
            </a:r>
          </a:p>
        </p:txBody>
      </p:sp>
      <p:sp>
        <p:nvSpPr>
          <p:cNvPr id="78" name="Titel 1">
            <a:extLst>
              <a:ext uri="{FF2B5EF4-FFF2-40B4-BE49-F238E27FC236}">
                <a16:creationId xmlns:a16="http://schemas.microsoft.com/office/drawing/2014/main" id="{CA81F09E-B6A1-8A93-7724-1A295A1E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12" y="169441"/>
            <a:ext cx="10515600" cy="1325563"/>
          </a:xfrm>
        </p:spPr>
        <p:txBody>
          <a:bodyPr/>
          <a:lstStyle/>
          <a:p>
            <a:r>
              <a:rPr lang="nl-NL" dirty="0"/>
              <a:t>De energie- en warmtetransitie in Nederland</a:t>
            </a:r>
          </a:p>
        </p:txBody>
      </p:sp>
      <p:sp>
        <p:nvSpPr>
          <p:cNvPr id="79" name="Tijdelijke aanduiding voor inhoud 2">
            <a:extLst>
              <a:ext uri="{FF2B5EF4-FFF2-40B4-BE49-F238E27FC236}">
                <a16:creationId xmlns:a16="http://schemas.microsoft.com/office/drawing/2014/main" id="{3ACD94D2-4D72-114A-9938-3E7E6BD9E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87" y="5519411"/>
            <a:ext cx="4004117" cy="3109246"/>
          </a:xfrm>
        </p:spPr>
        <p:txBody>
          <a:bodyPr>
            <a:normAutofit/>
          </a:bodyPr>
          <a:lstStyle/>
          <a:p>
            <a:endParaRPr lang="nl-NL" sz="1200" dirty="0">
              <a:latin typeface="Rockwell Nova" panose="02060503020205020403" pitchFamily="18" charset="0"/>
            </a:endParaRPr>
          </a:p>
          <a:p>
            <a:r>
              <a:rPr lang="nl-NL" sz="1400" dirty="0"/>
              <a:t>Dit betekent dat in 2030 in totaal 1,5 miljoen bestaande woningen met duurzame energie moeten worden verwarmd. </a:t>
            </a:r>
            <a:br>
              <a:rPr lang="nl-NL" sz="1400" dirty="0"/>
            </a:br>
            <a:r>
              <a:rPr lang="nl-NL" sz="1400" dirty="0">
                <a:solidFill>
                  <a:srgbClr val="E74333"/>
                </a:solidFill>
              </a:rPr>
              <a:t>We moeten aardgasvrij worden</a:t>
            </a:r>
            <a:endParaRPr lang="nl-NL" sz="1400" dirty="0">
              <a:solidFill>
                <a:srgbClr val="E74333"/>
              </a:solidFill>
              <a:latin typeface="Rockwell Nova" panose="02060503020205020403" pitchFamily="18" charset="0"/>
            </a:endParaRPr>
          </a:p>
          <a:p>
            <a:endParaRPr lang="nl-NL" dirty="0"/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9F837ED4-9023-21B1-878F-0688CA808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113486"/>
            <a:ext cx="12192000" cy="2605414"/>
          </a:xfrm>
          <a:prstGeom prst="rect">
            <a:avLst/>
          </a:prstGeom>
        </p:spPr>
      </p:pic>
      <p:sp>
        <p:nvSpPr>
          <p:cNvPr id="83" name="Tekstvak 82">
            <a:extLst>
              <a:ext uri="{FF2B5EF4-FFF2-40B4-BE49-F238E27FC236}">
                <a16:creationId xmlns:a16="http://schemas.microsoft.com/office/drawing/2014/main" id="{1EF9697C-910B-0A7D-BAA6-5636D3B7A294}"/>
              </a:ext>
            </a:extLst>
          </p:cNvPr>
          <p:cNvSpPr txBox="1"/>
          <p:nvPr/>
        </p:nvSpPr>
        <p:spPr>
          <a:xfrm>
            <a:off x="140593" y="4123917"/>
            <a:ext cx="2926561" cy="1573021"/>
          </a:xfrm>
          <a:prstGeom prst="rect">
            <a:avLst/>
          </a:prstGeom>
          <a:solidFill>
            <a:srgbClr val="E74333"/>
          </a:solidFill>
        </p:spPr>
        <p:txBody>
          <a:bodyPr wrap="square" lIns="324000" tIns="72000" rIns="72000" bIns="72000">
            <a:no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In 2030 willen we in Nederland onze CO</a:t>
            </a:r>
            <a:r>
              <a:rPr lang="nl-NL" b="1" baseline="-25000" dirty="0">
                <a:solidFill>
                  <a:schemeClr val="bg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2</a:t>
            </a:r>
            <a:r>
              <a:rPr lang="nl-NL" b="1" dirty="0">
                <a:solidFill>
                  <a:schemeClr val="bg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-uitstoot met de helft hebben verminderd ten opzichte van 1990. </a:t>
            </a: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404226C1-5EDC-1425-1E8E-36CB3561C94E}"/>
              </a:ext>
            </a:extLst>
          </p:cNvPr>
          <p:cNvSpPr txBox="1"/>
          <p:nvPr/>
        </p:nvSpPr>
        <p:spPr>
          <a:xfrm>
            <a:off x="10920000" y="3416615"/>
            <a:ext cx="93600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nl-NL" sz="2800" b="1" dirty="0">
                <a:solidFill>
                  <a:schemeClr val="accent2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2030</a:t>
            </a:r>
            <a:endParaRPr lang="nl-NL" sz="2800" b="1" dirty="0">
              <a:solidFill>
                <a:schemeClr val="accent2"/>
              </a:solidFill>
              <a:latin typeface="Bahnschrift" panose="020B0502040204020203" pitchFamily="34" charset="0"/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23BAEC26-A6C4-4F91-DC4E-5165B5C0ECFA}"/>
              </a:ext>
            </a:extLst>
          </p:cNvPr>
          <p:cNvSpPr txBox="1"/>
          <p:nvPr/>
        </p:nvSpPr>
        <p:spPr>
          <a:xfrm>
            <a:off x="336000" y="3799714"/>
            <a:ext cx="734517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nl-NL" sz="2000" dirty="0">
                <a:solidFill>
                  <a:schemeClr val="tx2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1990</a:t>
            </a:r>
            <a:endParaRPr lang="nl-NL" sz="2000" dirty="0">
              <a:solidFill>
                <a:schemeClr val="tx2"/>
              </a:solidFill>
              <a:latin typeface="Bahnschrift" panose="020B0502040204020203" pitchFamily="34" charset="0"/>
            </a:endParaRP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8F91CB90-FE26-337B-8F63-FC7CA2890052}"/>
              </a:ext>
            </a:extLst>
          </p:cNvPr>
          <p:cNvSpPr txBox="1"/>
          <p:nvPr/>
        </p:nvSpPr>
        <p:spPr>
          <a:xfrm>
            <a:off x="2926561" y="3576257"/>
            <a:ext cx="808436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nl-NL" sz="2000" dirty="0">
                <a:solidFill>
                  <a:schemeClr val="tx2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2000</a:t>
            </a:r>
            <a:endParaRPr lang="nl-NL" sz="2000" dirty="0">
              <a:solidFill>
                <a:schemeClr val="tx2"/>
              </a:solidFill>
              <a:latin typeface="Bahnschrift" panose="020B0502040204020203" pitchFamily="34" charset="0"/>
            </a:endParaRP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17EA5C65-8575-B067-2515-DDA81B46C0F0}"/>
              </a:ext>
            </a:extLst>
          </p:cNvPr>
          <p:cNvSpPr txBox="1"/>
          <p:nvPr/>
        </p:nvSpPr>
        <p:spPr>
          <a:xfrm>
            <a:off x="5591041" y="3799714"/>
            <a:ext cx="808436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nl-NL" sz="2000" dirty="0">
                <a:solidFill>
                  <a:schemeClr val="tx2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2010</a:t>
            </a:r>
            <a:endParaRPr lang="nl-NL" sz="2000" dirty="0">
              <a:solidFill>
                <a:schemeClr val="tx2"/>
              </a:solidFill>
              <a:latin typeface="Bahnschrift" panose="020B0502040204020203" pitchFamily="34" charset="0"/>
            </a:endParaRPr>
          </a:p>
        </p:txBody>
      </p:sp>
      <p:sp>
        <p:nvSpPr>
          <p:cNvPr id="88" name="Tekstvak 87">
            <a:extLst>
              <a:ext uri="{FF2B5EF4-FFF2-40B4-BE49-F238E27FC236}">
                <a16:creationId xmlns:a16="http://schemas.microsoft.com/office/drawing/2014/main" id="{670DF5CE-449F-4456-362B-58CEB93B0185}"/>
              </a:ext>
            </a:extLst>
          </p:cNvPr>
          <p:cNvSpPr txBox="1"/>
          <p:nvPr/>
        </p:nvSpPr>
        <p:spPr>
          <a:xfrm>
            <a:off x="8255521" y="3762365"/>
            <a:ext cx="808436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nl-NL" sz="2000" dirty="0">
                <a:solidFill>
                  <a:schemeClr val="tx2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</a:t>
            </a:r>
            <a:endParaRPr lang="nl-NL" sz="2000" dirty="0">
              <a:solidFill>
                <a:schemeClr val="tx2"/>
              </a:solidFill>
              <a:latin typeface="Bahnschrift" panose="020B0502040204020203" pitchFamily="34" charset="0"/>
            </a:endParaRPr>
          </a:p>
        </p:txBody>
      </p:sp>
      <p:sp>
        <p:nvSpPr>
          <p:cNvPr id="89" name="Tijdelijke aanduiding voor inhoud 2">
            <a:extLst>
              <a:ext uri="{FF2B5EF4-FFF2-40B4-BE49-F238E27FC236}">
                <a16:creationId xmlns:a16="http://schemas.microsoft.com/office/drawing/2014/main" id="{F4DB8106-C65A-C9DC-C3A6-A395697EC70F}"/>
              </a:ext>
            </a:extLst>
          </p:cNvPr>
          <p:cNvSpPr txBox="1">
            <a:spLocks/>
          </p:cNvSpPr>
          <p:nvPr/>
        </p:nvSpPr>
        <p:spPr>
          <a:xfrm>
            <a:off x="3657784" y="4123917"/>
            <a:ext cx="5348955" cy="2703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Bahnschrift SemiBold" panose="020B05020402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Rockwell Nova" panose="020605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Rockwell Nova" panose="020605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Rockwell Nova" panose="020605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Rockwell Nova" panose="020605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200" dirty="0"/>
              <a:t>Aardwarmte, ook wel geothermie genoemd, biedt duurzame, hernieuwbare warmte en kan het verschil maken.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200" dirty="0"/>
              <a:t>Ca. 3,5 miljoen huizen in stedelijk gebied kunnen </a:t>
            </a:r>
            <a:br>
              <a:rPr lang="nl-NL" sz="1200" dirty="0"/>
            </a:br>
            <a:r>
              <a:rPr lang="nl-NL" sz="1200" dirty="0"/>
              <a:t>in de toekomst het beste worden aangesloten op een warmtenet </a:t>
            </a:r>
            <a:r>
              <a:rPr lang="nl-NL" sz="800" dirty="0"/>
              <a:t>(©Kadaster)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200" dirty="0"/>
              <a:t>Doel kabinet: 500.000 nieuwe aansluitingen op warmtenetten </a:t>
            </a:r>
            <a:br>
              <a:rPr lang="nl-NL" sz="1200" dirty="0"/>
            </a:br>
            <a:r>
              <a:rPr lang="nl-NL" sz="1200" dirty="0"/>
              <a:t>in de bestaande bouw in 2030 </a:t>
            </a:r>
            <a:r>
              <a:rPr lang="nl-NL" sz="800" dirty="0"/>
              <a:t>(©juni 2021) </a:t>
            </a:r>
          </a:p>
          <a:p>
            <a:endParaRPr lang="nl-NL" dirty="0"/>
          </a:p>
        </p:txBody>
      </p:sp>
      <p:pic>
        <p:nvPicPr>
          <p:cNvPr id="92" name="Graphic 91">
            <a:extLst>
              <a:ext uri="{FF2B5EF4-FFF2-40B4-BE49-F238E27FC236}">
                <a16:creationId xmlns:a16="http://schemas.microsoft.com/office/drawing/2014/main" id="{368BD7EC-850C-37D4-2DE2-31EC355AA75C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4955" y="4871874"/>
            <a:ext cx="393700" cy="508000"/>
          </a:xfrm>
          <a:prstGeom prst="rect">
            <a:avLst/>
          </a:prstGeom>
        </p:spPr>
      </p:pic>
      <p:sp>
        <p:nvSpPr>
          <p:cNvPr id="93" name="Freeform 28">
            <a:extLst>
              <a:ext uri="{FF2B5EF4-FFF2-40B4-BE49-F238E27FC236}">
                <a16:creationId xmlns:a16="http://schemas.microsoft.com/office/drawing/2014/main" id="{23FE77A8-D426-2FE1-6239-CA58B156B03F}"/>
              </a:ext>
            </a:extLst>
          </p:cNvPr>
          <p:cNvSpPr/>
          <p:nvPr/>
        </p:nvSpPr>
        <p:spPr>
          <a:xfrm>
            <a:off x="3869015" y="5674233"/>
            <a:ext cx="2184426" cy="785294"/>
          </a:xfrm>
          <a:custGeom>
            <a:avLst/>
            <a:gdLst>
              <a:gd name="connsiteX0" fmla="*/ 3972239 w 3972238"/>
              <a:gd name="connsiteY0" fmla="*/ 1690764 h 1690764"/>
              <a:gd name="connsiteX1" fmla="*/ 3683857 w 3972238"/>
              <a:gd name="connsiteY1" fmla="*/ 1402444 h 1690764"/>
              <a:gd name="connsiteX2" fmla="*/ 3683857 w 3972238"/>
              <a:gd name="connsiteY2" fmla="*/ 206451 h 1690764"/>
              <a:gd name="connsiteX3" fmla="*/ 3477362 w 3972238"/>
              <a:gd name="connsiteY3" fmla="*/ 0 h 1690764"/>
              <a:gd name="connsiteX4" fmla="*/ 288382 w 3972238"/>
              <a:gd name="connsiteY4" fmla="*/ 0 h 1690764"/>
              <a:gd name="connsiteX5" fmla="*/ 0 w 3972238"/>
              <a:gd name="connsiteY5" fmla="*/ 288193 h 1690764"/>
              <a:gd name="connsiteX6" fmla="*/ 0 w 3972238"/>
              <a:gd name="connsiteY6" fmla="*/ 1402444 h 1690764"/>
              <a:gd name="connsiteX7" fmla="*/ 288382 w 3972238"/>
              <a:gd name="connsiteY7" fmla="*/ 1690764 h 1690764"/>
              <a:gd name="connsiteX8" fmla="*/ 3972239 w 3972238"/>
              <a:gd name="connsiteY8" fmla="*/ 1690764 h 169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2238" h="1690764">
                <a:moveTo>
                  <a:pt x="3972239" y="1690764"/>
                </a:moveTo>
                <a:cubicBezTo>
                  <a:pt x="3812916" y="1690764"/>
                  <a:pt x="3683857" y="1561605"/>
                  <a:pt x="3683857" y="1402444"/>
                </a:cubicBezTo>
                <a:lnTo>
                  <a:pt x="3683857" y="206451"/>
                </a:lnTo>
                <a:cubicBezTo>
                  <a:pt x="3683857" y="92420"/>
                  <a:pt x="3591417" y="0"/>
                  <a:pt x="3477362" y="0"/>
                </a:cubicBezTo>
                <a:lnTo>
                  <a:pt x="288382" y="0"/>
                </a:lnTo>
                <a:cubicBezTo>
                  <a:pt x="129060" y="0"/>
                  <a:pt x="0" y="129032"/>
                  <a:pt x="0" y="288193"/>
                </a:cubicBezTo>
                <a:lnTo>
                  <a:pt x="0" y="1402444"/>
                </a:lnTo>
                <a:cubicBezTo>
                  <a:pt x="0" y="1561605"/>
                  <a:pt x="129060" y="1690764"/>
                  <a:pt x="288382" y="1690764"/>
                </a:cubicBezTo>
                <a:lnTo>
                  <a:pt x="3972239" y="1690764"/>
                </a:lnTo>
                <a:close/>
              </a:path>
            </a:pathLst>
          </a:custGeom>
          <a:gradFill>
            <a:gsLst>
              <a:gs pos="0">
                <a:srgbClr val="F29147"/>
              </a:gs>
              <a:gs pos="93000">
                <a:srgbClr val="EA6247"/>
              </a:gs>
            </a:gsLst>
            <a:lin ang="1800000" scaled="0"/>
          </a:gradFill>
          <a:ln w="12711" cap="flat">
            <a:noFill/>
            <a:prstDash val="solid"/>
            <a:miter/>
          </a:ln>
        </p:spPr>
        <p:txBody>
          <a:bodyPr lIns="108000" tIns="0" rIns="396000" bIns="0" rtlCol="0" anchor="ctr"/>
          <a:lstStyle/>
          <a:p>
            <a:pPr algn="ctr"/>
            <a:r>
              <a:rPr lang="nl-NL" sz="1100" dirty="0">
                <a:solidFill>
                  <a:schemeClr val="bg1"/>
                </a:solidFill>
                <a:latin typeface="+mj-lt"/>
              </a:rPr>
              <a:t>Geothermie </a:t>
            </a:r>
            <a:r>
              <a:rPr lang="nl-NL" sz="1100" dirty="0">
                <a:solidFill>
                  <a:schemeClr val="bg1"/>
                </a:solidFill>
              </a:rPr>
              <a:t>is een van de 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dirty="0">
                <a:solidFill>
                  <a:schemeClr val="bg1"/>
                </a:solidFill>
              </a:rPr>
              <a:t>meest duurzame bronnen 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dirty="0">
                <a:solidFill>
                  <a:schemeClr val="bg1"/>
                </a:solidFill>
              </a:rPr>
              <a:t>om te gebruiken</a:t>
            </a:r>
            <a:r>
              <a:rPr lang="nl-NL" sz="1100" dirty="0">
                <a:solidFill>
                  <a:schemeClr val="bg1"/>
                </a:solidFill>
                <a:latin typeface="+mj-lt"/>
              </a:rPr>
              <a:t> </a:t>
            </a:r>
            <a:br>
              <a:rPr lang="nl-NL" sz="1100" dirty="0">
                <a:solidFill>
                  <a:schemeClr val="bg1"/>
                </a:solidFill>
                <a:latin typeface="+mj-lt"/>
              </a:rPr>
            </a:br>
            <a:r>
              <a:rPr lang="nl-NL" sz="1100" dirty="0">
                <a:solidFill>
                  <a:schemeClr val="bg1"/>
                </a:solidFill>
                <a:latin typeface="+mj-lt"/>
              </a:rPr>
              <a:t>voor een warmtenet</a:t>
            </a:r>
          </a:p>
        </p:txBody>
      </p:sp>
      <p:pic>
        <p:nvPicPr>
          <p:cNvPr id="94" name="Graphic 93">
            <a:extLst>
              <a:ext uri="{FF2B5EF4-FFF2-40B4-BE49-F238E27FC236}">
                <a16:creationId xmlns:a16="http://schemas.microsoft.com/office/drawing/2014/main" id="{6BE8820A-DECB-50C6-9C69-DD9FEE6B6BE5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65223" y="6100297"/>
            <a:ext cx="274518" cy="325091"/>
          </a:xfrm>
          <a:prstGeom prst="rect">
            <a:avLst/>
          </a:prstGeom>
        </p:spPr>
      </p:pic>
      <p:grpSp>
        <p:nvGrpSpPr>
          <p:cNvPr id="95" name="Group 44">
            <a:extLst>
              <a:ext uri="{FF2B5EF4-FFF2-40B4-BE49-F238E27FC236}">
                <a16:creationId xmlns:a16="http://schemas.microsoft.com/office/drawing/2014/main" id="{F04B3C71-A40D-4B3A-3842-FC6A65DFEAAA}"/>
              </a:ext>
            </a:extLst>
          </p:cNvPr>
          <p:cNvGrpSpPr/>
          <p:nvPr/>
        </p:nvGrpSpPr>
        <p:grpSpPr>
          <a:xfrm>
            <a:off x="6482241" y="5433648"/>
            <a:ext cx="3115127" cy="1392143"/>
            <a:chOff x="604395" y="3156649"/>
            <a:chExt cx="4522297" cy="1774673"/>
          </a:xfrm>
        </p:grpSpPr>
        <p:sp>
          <p:nvSpPr>
            <p:cNvPr id="96" name="Freeform 27">
              <a:extLst>
                <a:ext uri="{FF2B5EF4-FFF2-40B4-BE49-F238E27FC236}">
                  <a16:creationId xmlns:a16="http://schemas.microsoft.com/office/drawing/2014/main" id="{C81EF1EC-6CFD-88B2-7911-24D6C01A36BF}"/>
                </a:ext>
              </a:extLst>
            </p:cNvPr>
            <p:cNvSpPr/>
            <p:nvPr/>
          </p:nvSpPr>
          <p:spPr>
            <a:xfrm>
              <a:off x="604395" y="3330688"/>
              <a:ext cx="3120968" cy="1600634"/>
            </a:xfrm>
            <a:custGeom>
              <a:avLst/>
              <a:gdLst>
                <a:gd name="connsiteX0" fmla="*/ 3972239 w 3972238"/>
                <a:gd name="connsiteY0" fmla="*/ 1690637 h 1690763"/>
                <a:gd name="connsiteX1" fmla="*/ 3683857 w 3972238"/>
                <a:gd name="connsiteY1" fmla="*/ 1402317 h 1690763"/>
                <a:gd name="connsiteX2" fmla="*/ 3683857 w 3972238"/>
                <a:gd name="connsiteY2" fmla="*/ 206451 h 1690763"/>
                <a:gd name="connsiteX3" fmla="*/ 3477361 w 3972238"/>
                <a:gd name="connsiteY3" fmla="*/ 0 h 1690763"/>
                <a:gd name="connsiteX4" fmla="*/ 288381 w 3972238"/>
                <a:gd name="connsiteY4" fmla="*/ 0 h 1690763"/>
                <a:gd name="connsiteX5" fmla="*/ 0 w 3972238"/>
                <a:gd name="connsiteY5" fmla="*/ 288193 h 1690763"/>
                <a:gd name="connsiteX6" fmla="*/ 0 w 3972238"/>
                <a:gd name="connsiteY6" fmla="*/ 1402444 h 1690763"/>
                <a:gd name="connsiteX7" fmla="*/ 288381 w 3972238"/>
                <a:gd name="connsiteY7" fmla="*/ 1690764 h 1690763"/>
                <a:gd name="connsiteX8" fmla="*/ 3972239 w 3972238"/>
                <a:gd name="connsiteY8" fmla="*/ 1690764 h 169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2238" h="1690763">
                  <a:moveTo>
                    <a:pt x="3972239" y="1690637"/>
                  </a:moveTo>
                  <a:cubicBezTo>
                    <a:pt x="3812917" y="1690637"/>
                    <a:pt x="3683857" y="1561478"/>
                    <a:pt x="3683857" y="1402317"/>
                  </a:cubicBezTo>
                  <a:lnTo>
                    <a:pt x="3683857" y="206451"/>
                  </a:lnTo>
                  <a:cubicBezTo>
                    <a:pt x="3683857" y="92420"/>
                    <a:pt x="3591417" y="0"/>
                    <a:pt x="3477361" y="0"/>
                  </a:cubicBezTo>
                  <a:lnTo>
                    <a:pt x="288381" y="0"/>
                  </a:lnTo>
                  <a:cubicBezTo>
                    <a:pt x="129060" y="0"/>
                    <a:pt x="0" y="129032"/>
                    <a:pt x="0" y="288193"/>
                  </a:cubicBezTo>
                  <a:lnTo>
                    <a:pt x="0" y="1402444"/>
                  </a:lnTo>
                  <a:cubicBezTo>
                    <a:pt x="0" y="1561605"/>
                    <a:pt x="129060" y="1690764"/>
                    <a:pt x="288381" y="1690764"/>
                  </a:cubicBezTo>
                  <a:lnTo>
                    <a:pt x="3972239" y="1690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08947"/>
                </a:gs>
                <a:gs pos="92000">
                  <a:srgbClr val="E95747"/>
                </a:gs>
              </a:gsLst>
              <a:lin ang="1800000" scaled="0"/>
              <a:tileRect/>
            </a:gradFill>
            <a:ln w="12711" cap="flat">
              <a:noFill/>
              <a:prstDash val="solid"/>
              <a:miter/>
            </a:ln>
          </p:spPr>
          <p:txBody>
            <a:bodyPr lIns="108000" tIns="0" rIns="396000" bIns="0" rtlCol="0" anchor="ctr"/>
            <a:lstStyle/>
            <a:p>
              <a:pPr algn="ctr"/>
              <a:r>
                <a:rPr lang="nl-NL" sz="1200" dirty="0">
                  <a:solidFill>
                    <a:schemeClr val="bg1"/>
                  </a:solidFill>
                  <a:latin typeface="+mj-lt"/>
                </a:rPr>
                <a:t>CO</a:t>
              </a:r>
              <a:r>
                <a:rPr lang="nl-NL" sz="1200" baseline="-25000" dirty="0">
                  <a:solidFill>
                    <a:schemeClr val="bg1"/>
                  </a:solidFill>
                  <a:latin typeface="+mj-lt"/>
                </a:rPr>
                <a:t>2</a:t>
              </a:r>
              <a:r>
                <a:rPr lang="nl-NL" sz="1200" dirty="0">
                  <a:solidFill>
                    <a:schemeClr val="bg1"/>
                  </a:solidFill>
                  <a:latin typeface="+mj-lt"/>
                </a:rPr>
                <a:t>-uitstoot van geothermie </a:t>
              </a:r>
            </a:p>
            <a:p>
              <a:pPr algn="ctr"/>
              <a:r>
                <a:rPr lang="nl-NL" sz="1200" dirty="0">
                  <a:solidFill>
                    <a:schemeClr val="bg1"/>
                  </a:solidFill>
                </a:rPr>
                <a:t>is ca. 90% lager </a:t>
              </a:r>
              <a:br>
                <a:rPr lang="nl-NL" sz="1200" dirty="0">
                  <a:solidFill>
                    <a:schemeClr val="bg1"/>
                  </a:solidFill>
                </a:rPr>
              </a:br>
              <a:r>
                <a:rPr lang="nl-NL" sz="1200" dirty="0">
                  <a:solidFill>
                    <a:schemeClr val="bg1"/>
                  </a:solidFill>
                </a:rPr>
                <a:t>dan bij een cv-ketel </a:t>
              </a:r>
              <a:br>
                <a:rPr lang="nl-NL" sz="1200" dirty="0">
                  <a:solidFill>
                    <a:schemeClr val="bg1"/>
                  </a:solidFill>
                </a:rPr>
              </a:br>
              <a:r>
                <a:rPr lang="nl-NL" sz="1200" dirty="0">
                  <a:solidFill>
                    <a:schemeClr val="bg1"/>
                  </a:solidFill>
                </a:rPr>
                <a:t>die gebruik maakt </a:t>
              </a:r>
              <a:br>
                <a:rPr lang="nl-NL" sz="1200" dirty="0">
                  <a:solidFill>
                    <a:schemeClr val="bg1"/>
                  </a:solidFill>
                </a:rPr>
              </a:br>
              <a:r>
                <a:rPr lang="nl-NL" sz="1200" dirty="0">
                  <a:solidFill>
                    <a:schemeClr val="bg1"/>
                  </a:solidFill>
                </a:rPr>
                <a:t>van aardgas</a:t>
              </a:r>
            </a:p>
          </p:txBody>
        </p:sp>
        <p:pic>
          <p:nvPicPr>
            <p:cNvPr id="97" name="Graphic 96">
              <a:extLst>
                <a:ext uri="{FF2B5EF4-FFF2-40B4-BE49-F238E27FC236}">
                  <a16:creationId xmlns:a16="http://schemas.microsoft.com/office/drawing/2014/main" id="{D799A966-2593-C01D-091C-A78913BB1625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90092" y="3156649"/>
              <a:ext cx="736600" cy="533400"/>
            </a:xfrm>
            <a:prstGeom prst="rect">
              <a:avLst/>
            </a:prstGeom>
          </p:spPr>
        </p:pic>
      </p:grpSp>
      <p:grpSp>
        <p:nvGrpSpPr>
          <p:cNvPr id="100" name="Group 47">
            <a:extLst>
              <a:ext uri="{FF2B5EF4-FFF2-40B4-BE49-F238E27FC236}">
                <a16:creationId xmlns:a16="http://schemas.microsoft.com/office/drawing/2014/main" id="{AE334A41-5D0F-7436-DD9E-2FD582F1DCCE}"/>
              </a:ext>
            </a:extLst>
          </p:cNvPr>
          <p:cNvGrpSpPr/>
          <p:nvPr/>
        </p:nvGrpSpPr>
        <p:grpSpPr>
          <a:xfrm>
            <a:off x="8295941" y="4517574"/>
            <a:ext cx="3783369" cy="1620663"/>
            <a:chOff x="6101368" y="5169900"/>
            <a:chExt cx="4486224" cy="1690763"/>
          </a:xfrm>
        </p:grpSpPr>
        <p:sp>
          <p:nvSpPr>
            <p:cNvPr id="101" name="Freeform 30">
              <a:extLst>
                <a:ext uri="{FF2B5EF4-FFF2-40B4-BE49-F238E27FC236}">
                  <a16:creationId xmlns:a16="http://schemas.microsoft.com/office/drawing/2014/main" id="{CF28190B-8A24-92EA-27D5-8AFF0DBEDF3D}"/>
                </a:ext>
              </a:extLst>
            </p:cNvPr>
            <p:cNvSpPr/>
            <p:nvPr/>
          </p:nvSpPr>
          <p:spPr>
            <a:xfrm>
              <a:off x="6101368" y="5169900"/>
              <a:ext cx="4486224" cy="1690763"/>
            </a:xfrm>
            <a:custGeom>
              <a:avLst/>
              <a:gdLst>
                <a:gd name="connsiteX0" fmla="*/ 0 w 3972238"/>
                <a:gd name="connsiteY0" fmla="*/ 0 h 1690763"/>
                <a:gd name="connsiteX1" fmla="*/ 288382 w 3972238"/>
                <a:gd name="connsiteY1" fmla="*/ 288320 h 1690763"/>
                <a:gd name="connsiteX2" fmla="*/ 288382 w 3972238"/>
                <a:gd name="connsiteY2" fmla="*/ 1490542 h 1690763"/>
                <a:gd name="connsiteX3" fmla="*/ 488647 w 3972238"/>
                <a:gd name="connsiteY3" fmla="*/ 1690764 h 1690763"/>
                <a:gd name="connsiteX4" fmla="*/ 3683857 w 3972238"/>
                <a:gd name="connsiteY4" fmla="*/ 1690764 h 1690763"/>
                <a:gd name="connsiteX5" fmla="*/ 3972239 w 3972238"/>
                <a:gd name="connsiteY5" fmla="*/ 1402571 h 1690763"/>
                <a:gd name="connsiteX6" fmla="*/ 3972239 w 3972238"/>
                <a:gd name="connsiteY6" fmla="*/ 288320 h 1690763"/>
                <a:gd name="connsiteX7" fmla="*/ 3683857 w 3972238"/>
                <a:gd name="connsiteY7" fmla="*/ 0 h 1690763"/>
                <a:gd name="connsiteX8" fmla="*/ 0 w 3972238"/>
                <a:gd name="connsiteY8" fmla="*/ 0 h 169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2238" h="1690763">
                  <a:moveTo>
                    <a:pt x="0" y="0"/>
                  </a:moveTo>
                  <a:cubicBezTo>
                    <a:pt x="159322" y="0"/>
                    <a:pt x="288382" y="129159"/>
                    <a:pt x="288382" y="288320"/>
                  </a:cubicBezTo>
                  <a:lnTo>
                    <a:pt x="288382" y="1490542"/>
                  </a:lnTo>
                  <a:cubicBezTo>
                    <a:pt x="288382" y="1601141"/>
                    <a:pt x="378024" y="1690764"/>
                    <a:pt x="488647" y="1690764"/>
                  </a:cubicBezTo>
                  <a:lnTo>
                    <a:pt x="3683857" y="1690764"/>
                  </a:lnTo>
                  <a:cubicBezTo>
                    <a:pt x="3843179" y="1690764"/>
                    <a:pt x="3972239" y="1561732"/>
                    <a:pt x="3972239" y="1402571"/>
                  </a:cubicBezTo>
                  <a:lnTo>
                    <a:pt x="3972239" y="288320"/>
                  </a:lnTo>
                  <a:cubicBezTo>
                    <a:pt x="3972239" y="129159"/>
                    <a:pt x="3843179" y="0"/>
                    <a:pt x="3683857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EC6B47"/>
                </a:gs>
                <a:gs pos="100000">
                  <a:srgbClr val="E95747">
                    <a:lumMod val="91270"/>
                  </a:srgbClr>
                </a:gs>
              </a:gsLst>
              <a:lin ang="1800000" scaled="0"/>
            </a:gradFill>
            <a:ln w="12711" cap="flat">
              <a:noFill/>
              <a:prstDash val="solid"/>
              <a:miter/>
            </a:ln>
          </p:spPr>
          <p:txBody>
            <a:bodyPr lIns="396000" tIns="0" rIns="108000" bIns="0" rtlCol="0" anchor="ctr"/>
            <a:lstStyle/>
            <a:p>
              <a:pPr algn="ctr"/>
              <a:r>
                <a:rPr lang="nl-NL" sz="1600" dirty="0">
                  <a:solidFill>
                    <a:schemeClr val="bg1"/>
                  </a:solidFill>
                  <a:latin typeface="+mj-lt"/>
                </a:rPr>
                <a:t>Potentie geothermie voor verduurzamen van de warmtevraag:</a:t>
              </a:r>
              <a:br>
                <a:rPr lang="nl-NL" sz="1600" dirty="0">
                  <a:solidFill>
                    <a:schemeClr val="bg1"/>
                  </a:solidFill>
                </a:rPr>
              </a:br>
              <a:r>
                <a:rPr lang="nl-NL" sz="1600" dirty="0">
                  <a:solidFill>
                    <a:schemeClr val="bg1"/>
                  </a:solidFill>
                </a:rPr>
                <a:t>50% in de glastuinbouw</a:t>
              </a:r>
            </a:p>
            <a:p>
              <a:pPr algn="ctr"/>
              <a:r>
                <a:rPr lang="nl-NL" sz="1600" dirty="0">
                  <a:solidFill>
                    <a:schemeClr val="bg1"/>
                  </a:solidFill>
                </a:rPr>
                <a:t> 25% van de gebouwde omgeving</a:t>
              </a:r>
            </a:p>
            <a:p>
              <a:pPr algn="ctr"/>
              <a:endParaRPr lang="nl-NL" sz="1600" dirty="0">
                <a:solidFill>
                  <a:schemeClr val="bg1"/>
                </a:solidFill>
              </a:endParaRPr>
            </a:p>
            <a:p>
              <a:pPr algn="ctr"/>
              <a:r>
                <a:rPr lang="nl-NL" sz="1600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102" name="Graphic 101">
              <a:extLst>
                <a:ext uri="{FF2B5EF4-FFF2-40B4-BE49-F238E27FC236}">
                  <a16:creationId xmlns:a16="http://schemas.microsoft.com/office/drawing/2014/main" id="{9B32C433-B46C-DBF4-F33E-D4302869D96E}"/>
                </a:ext>
              </a:extLst>
            </p:cNvPr>
            <p:cNvPicPr>
              <a:picLocks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567538" y="6374879"/>
              <a:ext cx="685800" cy="469900"/>
            </a:xfrm>
            <a:prstGeom prst="rect">
              <a:avLst/>
            </a:prstGeom>
          </p:spPr>
        </p:pic>
      </p:grpSp>
      <p:pic>
        <p:nvPicPr>
          <p:cNvPr id="106" name="Graphic 105">
            <a:extLst>
              <a:ext uri="{FF2B5EF4-FFF2-40B4-BE49-F238E27FC236}">
                <a16:creationId xmlns:a16="http://schemas.microsoft.com/office/drawing/2014/main" id="{EFB30534-9C5B-5E41-7B73-14B61428D147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12792" y="6459527"/>
            <a:ext cx="506049" cy="31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1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5BF2798875F4CB713D97B85C1A600" ma:contentTypeVersion="12" ma:contentTypeDescription="Een nieuw document maken." ma:contentTypeScope="" ma:versionID="7a901eeb3927a08d95899a0482d9cc3b">
  <xsd:schema xmlns:xsd="http://www.w3.org/2001/XMLSchema" xmlns:xs="http://www.w3.org/2001/XMLSchema" xmlns:p="http://schemas.microsoft.com/office/2006/metadata/properties" xmlns:ns2="072e8ac7-e64a-4aa3-b394-7e2aa2a7114a" xmlns:ns3="0ec08b81-510f-4c8f-9f3d-3c1e910920ae" targetNamespace="http://schemas.microsoft.com/office/2006/metadata/properties" ma:root="true" ma:fieldsID="9b3bc0e5def601326ed7b99b68b1f049" ns2:_="" ns3:_="">
    <xsd:import namespace="072e8ac7-e64a-4aa3-b394-7e2aa2a7114a"/>
    <xsd:import namespace="0ec08b81-510f-4c8f-9f3d-3c1e91092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e8ac7-e64a-4aa3-b394-7e2aa2a71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47fd055c-1720-4c5e-b2b2-5a45d45755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08b81-510f-4c8f-9f3d-3c1e910920a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b98e962-d894-4af1-938b-2ed4ac87558f}" ma:internalName="TaxCatchAll" ma:showField="CatchAllData" ma:web="0ec08b81-510f-4c8f-9f3d-3c1e91092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2e8ac7-e64a-4aa3-b394-7e2aa2a7114a">
      <Terms xmlns="http://schemas.microsoft.com/office/infopath/2007/PartnerControls"/>
    </lcf76f155ced4ddcb4097134ff3c332f>
    <TaxCatchAll xmlns="0ec08b81-510f-4c8f-9f3d-3c1e910920ae" xsi:nil="true"/>
  </documentManagement>
</p:properties>
</file>

<file path=customXml/itemProps1.xml><?xml version="1.0" encoding="utf-8"?>
<ds:datastoreItem xmlns:ds="http://schemas.openxmlformats.org/officeDocument/2006/customXml" ds:itemID="{5A4EA9C2-D6FF-4244-BE44-8CC4485C37B2}"/>
</file>

<file path=customXml/itemProps2.xml><?xml version="1.0" encoding="utf-8"?>
<ds:datastoreItem xmlns:ds="http://schemas.openxmlformats.org/officeDocument/2006/customXml" ds:itemID="{227658ED-F338-4B0A-AB47-A5E4F2E7D0D0}"/>
</file>

<file path=customXml/itemProps3.xml><?xml version="1.0" encoding="utf-8"?>
<ds:datastoreItem xmlns:ds="http://schemas.openxmlformats.org/officeDocument/2006/customXml" ds:itemID="{C81EE312-6446-44AD-AD6C-D8D04932B7D5}"/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173</Words>
  <Application>Microsoft Office PowerPoint</Application>
  <PresentationFormat>Breedbeeld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Bahnschrift</vt:lpstr>
      <vt:lpstr>Bahnschrift SemiBold</vt:lpstr>
      <vt:lpstr>Calibri</vt:lpstr>
      <vt:lpstr>Calibri Light</vt:lpstr>
      <vt:lpstr>Rockwell Nova</vt:lpstr>
      <vt:lpstr>Wingdings</vt:lpstr>
      <vt:lpstr>Kantoorthema</vt:lpstr>
      <vt:lpstr>De energie- en warmtetransitie in Nederland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Bodemenergie en Geothermie:  duurzame warmtebronnen in de ondergrond</dc:title>
  <dc:creator>Anouk Aal</dc:creator>
  <cp:lastModifiedBy>Anouk Aal</cp:lastModifiedBy>
  <cp:revision>5</cp:revision>
  <dcterms:created xsi:type="dcterms:W3CDTF">2023-06-13T07:54:38Z</dcterms:created>
  <dcterms:modified xsi:type="dcterms:W3CDTF">2023-06-13T11:58:41Z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0x010100F2A5BF2798875F4CB713D97B85C1A600</vt:lpwstr>
  </property>
  <property fmtid="{D5CDD505-2E9C-101B-9397-08002B2CF9AE}" pid="3" name="Order">
    <vt:r8>1409800</vt:r8>
  </property>
  <property fmtid="{D5CDD505-2E9C-101B-9397-08002B2CF9AE}" pid="4" name="MediaServiceImageTags">
    <vt:lpwstr/>
  </property>
</Properties>
</file>